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457" r:id="rId2"/>
    <p:sldId id="458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40" r:id="rId15"/>
    <p:sldId id="441" r:id="rId16"/>
    <p:sldId id="442" r:id="rId17"/>
    <p:sldId id="443" r:id="rId18"/>
    <p:sldId id="444" r:id="rId19"/>
    <p:sldId id="445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256" r:id="rId28"/>
    <p:sldId id="430" r:id="rId29"/>
    <p:sldId id="257" r:id="rId30"/>
    <p:sldId id="431" r:id="rId31"/>
    <p:sldId id="408" r:id="rId32"/>
    <p:sldId id="432" r:id="rId33"/>
    <p:sldId id="427" r:id="rId34"/>
    <p:sldId id="429" r:id="rId35"/>
    <p:sldId id="459" r:id="rId36"/>
    <p:sldId id="460" r:id="rId37"/>
    <p:sldId id="46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R Haynes" initials="MRH" lastIdx="6" clrIdx="0">
    <p:extLst>
      <p:ext uri="{19B8F6BF-5375-455C-9EA6-DF929625EA0E}">
        <p15:presenceInfo xmlns:p15="http://schemas.microsoft.com/office/powerpoint/2012/main" userId="S-1-5-21-1317685450-932939914-1801392649-77468" providerId="AD"/>
      </p:ext>
    </p:extLst>
  </p:cmAuthor>
  <p:cmAuthor id="3" name="Hattie Ecklund" initials="HE" lastIdx="1" clrIdx="1">
    <p:extLst>
      <p:ext uri="{19B8F6BF-5375-455C-9EA6-DF929625EA0E}">
        <p15:presenceInfo xmlns:p15="http://schemas.microsoft.com/office/powerpoint/2012/main" userId="Hattie Ecklu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B4C"/>
    <a:srgbClr val="C44F44"/>
    <a:srgbClr val="5489AB"/>
    <a:srgbClr val="FDC72D"/>
    <a:srgbClr val="C5A444"/>
    <a:srgbClr val="5AAC4C"/>
    <a:srgbClr val="DC4D46"/>
    <a:srgbClr val="328BA9"/>
    <a:srgbClr val="F1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12"/>
    <p:restoredTop sz="81294"/>
  </p:normalViewPr>
  <p:slideViewPr>
    <p:cSldViewPr snapToGrid="0" snapToObjects="1">
      <p:cViewPr varScale="1">
        <p:scale>
          <a:sx n="85" d="100"/>
          <a:sy n="85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mahmud\Documents\REIF\Fall%202018\Updated%20Master%20Copy_21Oct2018_Fall%202018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mahmud\Documents\REIF\Fall%202018\Updated%20Master%20Copy_21Oct2018_Fall%202018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ahmud\Documents\REIF\Fall%202018\Updated%20Master%20Copy_21Oct2018_Fall%202018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mn.edu\D\Shared\SBE\Bber\projects\REIF\10-REIF%20October%2031,%202018\Brochure\CSS\To%20Hannah\General%20Business%20Outlo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mn.edu\D\Shared\SBE\Bber\projects\REIF\10-REIF%20October%2031,%202018\Brochure\CSS\To%20Hannah\General%20Business%20Outlo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46439338514879E-2"/>
          <c:y val="7.6436436436436425E-2"/>
          <c:w val="0.86316582996136382"/>
          <c:h val="0.758605534668526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Duluth-Superior</c:v>
                </c:pt>
              </c:strCache>
            </c:strRef>
          </c:tx>
          <c:spPr>
            <a:ln w="28575" cap="rnd">
              <a:solidFill>
                <a:srgbClr val="DC4E46"/>
              </a:solidFill>
              <a:round/>
            </a:ln>
            <a:effectLst/>
          </c:spPr>
          <c:marker>
            <c:symbol val="none"/>
          </c:marker>
          <c:cat>
            <c:numRef>
              <c:f>Sheet1!$C$10:$M$10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Sheet1!$C$11:$M$11</c:f>
              <c:numCache>
                <c:formatCode>_("$"* #,##0_);_("$"* \(#,##0\);_("$"* "-"??_);_(@_)</c:formatCode>
                <c:ptCount val="11"/>
                <c:pt idx="0">
                  <c:v>10019000000</c:v>
                </c:pt>
                <c:pt idx="1">
                  <c:v>10275000000</c:v>
                </c:pt>
                <c:pt idx="2">
                  <c:v>9678000000</c:v>
                </c:pt>
                <c:pt idx="3">
                  <c:v>11059000000</c:v>
                </c:pt>
                <c:pt idx="4">
                  <c:v>11543000000</c:v>
                </c:pt>
                <c:pt idx="5">
                  <c:v>11270000000</c:v>
                </c:pt>
                <c:pt idx="6">
                  <c:v>11561000000</c:v>
                </c:pt>
                <c:pt idx="7">
                  <c:v>11794000000</c:v>
                </c:pt>
                <c:pt idx="8">
                  <c:v>10552000000</c:v>
                </c:pt>
                <c:pt idx="9">
                  <c:v>11485000000</c:v>
                </c:pt>
                <c:pt idx="10">
                  <c:v>11564000000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8E-442C-B909-9E895F93B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259016"/>
        <c:axId val="219174384"/>
      </c:lineChart>
      <c:catAx>
        <c:axId val="14025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9174384"/>
        <c:crosses val="autoZero"/>
        <c:auto val="1"/>
        <c:lblAlgn val="ctr"/>
        <c:lblOffset val="100"/>
        <c:noMultiLvlLbl val="0"/>
      </c:catAx>
      <c:valAx>
        <c:axId val="219174384"/>
        <c:scaling>
          <c:orientation val="minMax"/>
          <c:max val="18000000000"/>
          <c:min val="4000000000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259016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4.7703409658325802E-3"/>
                <c:y val="0.345705844636065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US"/>
                    <a:t>Billions of Dollars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57684619510502"/>
          <c:y val="0.90946365378177307"/>
          <c:w val="0.22472607057197097"/>
          <c:h val="3.9060424012869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479F38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rgbClr val="479F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97-4A29-885E-02A6D93EE08A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97-4A29-885E-02A6D93EE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REIF INDEX RETURNS</c:v>
          </c:tx>
          <c:spPr>
            <a:ln w="38100" cmpd="sng">
              <a:solidFill>
                <a:srgbClr val="328AAA"/>
              </a:solidFill>
              <a:prstDash val="solid"/>
            </a:ln>
          </c:spPr>
          <c:marker>
            <c:symbol val="none"/>
          </c:marker>
          <c:cat>
            <c:numRef>
              <c:f>DATA!$AA$7:$AA$123</c:f>
              <c:numCache>
                <c:formatCode>d/m/yyyy</c:formatCode>
                <c:ptCount val="117"/>
                <c:pt idx="0">
                  <c:v>39846</c:v>
                </c:pt>
                <c:pt idx="1">
                  <c:v>39874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40028</c:v>
                </c:pt>
                <c:pt idx="7">
                  <c:v>40057</c:v>
                </c:pt>
                <c:pt idx="8">
                  <c:v>40087</c:v>
                </c:pt>
                <c:pt idx="9">
                  <c:v>40119</c:v>
                </c:pt>
                <c:pt idx="10">
                  <c:v>40148</c:v>
                </c:pt>
                <c:pt idx="11">
                  <c:v>40182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40301</c:v>
                </c:pt>
                <c:pt idx="16">
                  <c:v>40330</c:v>
                </c:pt>
                <c:pt idx="17">
                  <c:v>40360</c:v>
                </c:pt>
                <c:pt idx="18">
                  <c:v>40392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40546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40665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40819</c:v>
                </c:pt>
                <c:pt idx="33">
                  <c:v>40848</c:v>
                </c:pt>
                <c:pt idx="34">
                  <c:v>40878</c:v>
                </c:pt>
                <c:pt idx="35">
                  <c:v>40911</c:v>
                </c:pt>
                <c:pt idx="36">
                  <c:v>40940</c:v>
                </c:pt>
                <c:pt idx="37">
                  <c:v>40969</c:v>
                </c:pt>
                <c:pt idx="38">
                  <c:v>41001</c:v>
                </c:pt>
                <c:pt idx="39">
                  <c:v>41030</c:v>
                </c:pt>
                <c:pt idx="40">
                  <c:v>41061</c:v>
                </c:pt>
                <c:pt idx="41">
                  <c:v>41092</c:v>
                </c:pt>
                <c:pt idx="42">
                  <c:v>41122</c:v>
                </c:pt>
                <c:pt idx="43">
                  <c:v>41156</c:v>
                </c:pt>
                <c:pt idx="44">
                  <c:v>41183</c:v>
                </c:pt>
                <c:pt idx="45">
                  <c:v>41214</c:v>
                </c:pt>
                <c:pt idx="46">
                  <c:v>41246</c:v>
                </c:pt>
                <c:pt idx="47">
                  <c:v>41276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41428</c:v>
                </c:pt>
                <c:pt idx="53">
                  <c:v>41456</c:v>
                </c:pt>
                <c:pt idx="54">
                  <c:v>41487</c:v>
                </c:pt>
                <c:pt idx="55">
                  <c:v>41520</c:v>
                </c:pt>
                <c:pt idx="56">
                  <c:v>41548</c:v>
                </c:pt>
                <c:pt idx="57">
                  <c:v>41579</c:v>
                </c:pt>
                <c:pt idx="58">
                  <c:v>41610</c:v>
                </c:pt>
                <c:pt idx="59">
                  <c:v>41641</c:v>
                </c:pt>
                <c:pt idx="60">
                  <c:v>41673</c:v>
                </c:pt>
                <c:pt idx="61">
                  <c:v>41701</c:v>
                </c:pt>
                <c:pt idx="62">
                  <c:v>41730</c:v>
                </c:pt>
                <c:pt idx="63">
                  <c:v>41760</c:v>
                </c:pt>
                <c:pt idx="64">
                  <c:v>41792</c:v>
                </c:pt>
                <c:pt idx="65">
                  <c:v>41821</c:v>
                </c:pt>
                <c:pt idx="66">
                  <c:v>41852</c:v>
                </c:pt>
                <c:pt idx="67">
                  <c:v>41884</c:v>
                </c:pt>
                <c:pt idx="68">
                  <c:v>41913</c:v>
                </c:pt>
                <c:pt idx="69">
                  <c:v>41946</c:v>
                </c:pt>
                <c:pt idx="70">
                  <c:v>41974</c:v>
                </c:pt>
                <c:pt idx="71">
                  <c:v>42006</c:v>
                </c:pt>
                <c:pt idx="72">
                  <c:v>42037</c:v>
                </c:pt>
                <c:pt idx="73">
                  <c:v>42065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42219</c:v>
                </c:pt>
                <c:pt idx="79">
                  <c:v>42248</c:v>
                </c:pt>
                <c:pt idx="80">
                  <c:v>42278</c:v>
                </c:pt>
                <c:pt idx="81">
                  <c:v>42310</c:v>
                </c:pt>
                <c:pt idx="82">
                  <c:v>42339</c:v>
                </c:pt>
                <c:pt idx="83">
                  <c:v>42373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42492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42646</c:v>
                </c:pt>
                <c:pt idx="93">
                  <c:v>42675</c:v>
                </c:pt>
                <c:pt idx="94">
                  <c:v>42705</c:v>
                </c:pt>
                <c:pt idx="95">
                  <c:v>42738</c:v>
                </c:pt>
                <c:pt idx="96">
                  <c:v>42767</c:v>
                </c:pt>
                <c:pt idx="97">
                  <c:v>42795</c:v>
                </c:pt>
                <c:pt idx="98">
                  <c:v>42828</c:v>
                </c:pt>
                <c:pt idx="99">
                  <c:v>42856</c:v>
                </c:pt>
                <c:pt idx="100">
                  <c:v>42887</c:v>
                </c:pt>
                <c:pt idx="101">
                  <c:v>42919</c:v>
                </c:pt>
                <c:pt idx="102">
                  <c:v>42948</c:v>
                </c:pt>
                <c:pt idx="103">
                  <c:v>42979</c:v>
                </c:pt>
                <c:pt idx="104">
                  <c:v>43010</c:v>
                </c:pt>
                <c:pt idx="105">
                  <c:v>43040</c:v>
                </c:pt>
                <c:pt idx="106">
                  <c:v>43070</c:v>
                </c:pt>
                <c:pt idx="107">
                  <c:v>43102</c:v>
                </c:pt>
                <c:pt idx="108">
                  <c:v>43132</c:v>
                </c:pt>
                <c:pt idx="109">
                  <c:v>43160</c:v>
                </c:pt>
                <c:pt idx="110">
                  <c:v>43192</c:v>
                </c:pt>
                <c:pt idx="111">
                  <c:v>43221</c:v>
                </c:pt>
                <c:pt idx="112">
                  <c:v>43252</c:v>
                </c:pt>
                <c:pt idx="113">
                  <c:v>43283</c:v>
                </c:pt>
                <c:pt idx="114">
                  <c:v>43313</c:v>
                </c:pt>
                <c:pt idx="115">
                  <c:v>43347</c:v>
                </c:pt>
                <c:pt idx="116">
                  <c:v>43374</c:v>
                </c:pt>
              </c:numCache>
            </c:numRef>
          </c:cat>
          <c:val>
            <c:numRef>
              <c:f>DATA!$AB$7:$AB$123</c:f>
              <c:numCache>
                <c:formatCode>0.00</c:formatCode>
                <c:ptCount val="117"/>
                <c:pt idx="0">
                  <c:v>97.441861750187044</c:v>
                </c:pt>
                <c:pt idx="1">
                  <c:v>77.10170151880213</c:v>
                </c:pt>
                <c:pt idx="2">
                  <c:v>105.73936395028868</c:v>
                </c:pt>
                <c:pt idx="3">
                  <c:v>133.68572651118424</c:v>
                </c:pt>
                <c:pt idx="4">
                  <c:v>148.71881905892204</c:v>
                </c:pt>
                <c:pt idx="5">
                  <c:v>141.63755210424273</c:v>
                </c:pt>
                <c:pt idx="6">
                  <c:v>158.69739586925175</c:v>
                </c:pt>
                <c:pt idx="7">
                  <c:v>159.08813304663138</c:v>
                </c:pt>
                <c:pt idx="8">
                  <c:v>168.62179894119313</c:v>
                </c:pt>
                <c:pt idx="9">
                  <c:v>166.77644791568511</c:v>
                </c:pt>
                <c:pt idx="10">
                  <c:v>178.88304501845357</c:v>
                </c:pt>
                <c:pt idx="11">
                  <c:v>187.88673117120214</c:v>
                </c:pt>
                <c:pt idx="12">
                  <c:v>182.6374435014223</c:v>
                </c:pt>
                <c:pt idx="13">
                  <c:v>188.19080729160822</c:v>
                </c:pt>
                <c:pt idx="14">
                  <c:v>197.57695496912271</c:v>
                </c:pt>
                <c:pt idx="15">
                  <c:v>203.52084471738144</c:v>
                </c:pt>
                <c:pt idx="16">
                  <c:v>188.42939446174506</c:v>
                </c:pt>
                <c:pt idx="17">
                  <c:v>181.07063616364431</c:v>
                </c:pt>
                <c:pt idx="18">
                  <c:v>192.18069320962513</c:v>
                </c:pt>
                <c:pt idx="19">
                  <c:v>189.62700698671648</c:v>
                </c:pt>
                <c:pt idx="20">
                  <c:v>195.74631997829309</c:v>
                </c:pt>
                <c:pt idx="21">
                  <c:v>195.58253044614685</c:v>
                </c:pt>
                <c:pt idx="22">
                  <c:v>201.38657334781391</c:v>
                </c:pt>
                <c:pt idx="23">
                  <c:v>211.15381018039216</c:v>
                </c:pt>
                <c:pt idx="24">
                  <c:v>214.70268536633938</c:v>
                </c:pt>
                <c:pt idx="25">
                  <c:v>215.12506838286495</c:v>
                </c:pt>
                <c:pt idx="26">
                  <c:v>216.64714370304887</c:v>
                </c:pt>
                <c:pt idx="27">
                  <c:v>215.32060560389544</c:v>
                </c:pt>
                <c:pt idx="28">
                  <c:v>210.24349153067951</c:v>
                </c:pt>
                <c:pt idx="29">
                  <c:v>214.14505897436169</c:v>
                </c:pt>
                <c:pt idx="30">
                  <c:v>206.40291576916621</c:v>
                </c:pt>
                <c:pt idx="31">
                  <c:v>196.12271042467466</c:v>
                </c:pt>
                <c:pt idx="32">
                  <c:v>176.55719893459695</c:v>
                </c:pt>
                <c:pt idx="33">
                  <c:v>196.67847252251511</c:v>
                </c:pt>
                <c:pt idx="34">
                  <c:v>202.97650258837294</c:v>
                </c:pt>
                <c:pt idx="35">
                  <c:v>205.33810236267743</c:v>
                </c:pt>
                <c:pt idx="36">
                  <c:v>215.29989768394427</c:v>
                </c:pt>
                <c:pt idx="37">
                  <c:v>216.2092740834797</c:v>
                </c:pt>
                <c:pt idx="38">
                  <c:v>221.88904657307532</c:v>
                </c:pt>
                <c:pt idx="39">
                  <c:v>219.07790009285515</c:v>
                </c:pt>
                <c:pt idx="40">
                  <c:v>204.88609596582259</c:v>
                </c:pt>
                <c:pt idx="41">
                  <c:v>217.42192784949208</c:v>
                </c:pt>
                <c:pt idx="42">
                  <c:v>215.21681818484242</c:v>
                </c:pt>
                <c:pt idx="43">
                  <c:v>222.11223701071069</c:v>
                </c:pt>
                <c:pt idx="44">
                  <c:v>225.1516562129226</c:v>
                </c:pt>
                <c:pt idx="45">
                  <c:v>229.41500482942848</c:v>
                </c:pt>
                <c:pt idx="46">
                  <c:v>223.83057611983088</c:v>
                </c:pt>
                <c:pt idx="47">
                  <c:v>232.9501505899884</c:v>
                </c:pt>
                <c:pt idx="48">
                  <c:v>236.37007422336336</c:v>
                </c:pt>
                <c:pt idx="49">
                  <c:v>235.18693055325971</c:v>
                </c:pt>
                <c:pt idx="50">
                  <c:v>235.42625119898065</c:v>
                </c:pt>
                <c:pt idx="51">
                  <c:v>233.37799149607434</c:v>
                </c:pt>
                <c:pt idx="52">
                  <c:v>236.55542150356382</c:v>
                </c:pt>
                <c:pt idx="53">
                  <c:v>232.357800868601</c:v>
                </c:pt>
                <c:pt idx="54">
                  <c:v>238.56429811271039</c:v>
                </c:pt>
                <c:pt idx="55">
                  <c:v>234.67734091788165</c:v>
                </c:pt>
                <c:pt idx="56">
                  <c:v>241.84403860158255</c:v>
                </c:pt>
                <c:pt idx="57">
                  <c:v>246.54477879724675</c:v>
                </c:pt>
                <c:pt idx="58">
                  <c:v>249.35687032173854</c:v>
                </c:pt>
                <c:pt idx="59">
                  <c:v>251.49295655894693</c:v>
                </c:pt>
                <c:pt idx="60">
                  <c:v>246.2083379853955</c:v>
                </c:pt>
                <c:pt idx="61">
                  <c:v>250.12989662911497</c:v>
                </c:pt>
                <c:pt idx="62">
                  <c:v>253.19154805394118</c:v>
                </c:pt>
                <c:pt idx="63">
                  <c:v>251.39932707353498</c:v>
                </c:pt>
                <c:pt idx="64">
                  <c:v>250.60324816759095</c:v>
                </c:pt>
                <c:pt idx="65">
                  <c:v>255.58015629506798</c:v>
                </c:pt>
                <c:pt idx="66">
                  <c:v>255.20623799803417</c:v>
                </c:pt>
                <c:pt idx="67">
                  <c:v>260.18425116681851</c:v>
                </c:pt>
                <c:pt idx="68">
                  <c:v>252.08702468296883</c:v>
                </c:pt>
                <c:pt idx="69">
                  <c:v>256.81271382674947</c:v>
                </c:pt>
                <c:pt idx="70">
                  <c:v>254.71949554905873</c:v>
                </c:pt>
                <c:pt idx="71">
                  <c:v>254.31771373322482</c:v>
                </c:pt>
                <c:pt idx="72">
                  <c:v>253.22398837698736</c:v>
                </c:pt>
                <c:pt idx="73">
                  <c:v>257.91495730038139</c:v>
                </c:pt>
                <c:pt idx="74">
                  <c:v>254.42237661047463</c:v>
                </c:pt>
                <c:pt idx="75">
                  <c:v>256.73962051816261</c:v>
                </c:pt>
                <c:pt idx="76">
                  <c:v>255.89841125457104</c:v>
                </c:pt>
                <c:pt idx="77">
                  <c:v>252.29362718359286</c:v>
                </c:pt>
                <c:pt idx="78">
                  <c:v>246.26031101321558</c:v>
                </c:pt>
                <c:pt idx="79">
                  <c:v>244.09288724961931</c:v>
                </c:pt>
                <c:pt idx="80">
                  <c:v>236.84121385130129</c:v>
                </c:pt>
                <c:pt idx="81">
                  <c:v>247.67397708375691</c:v>
                </c:pt>
                <c:pt idx="82">
                  <c:v>242.19145066749721</c:v>
                </c:pt>
                <c:pt idx="83">
                  <c:v>233.68428797918122</c:v>
                </c:pt>
                <c:pt idx="84">
                  <c:v>223.45187214929132</c:v>
                </c:pt>
                <c:pt idx="85">
                  <c:v>231.15741858516787</c:v>
                </c:pt>
                <c:pt idx="86">
                  <c:v>245.48263054445115</c:v>
                </c:pt>
                <c:pt idx="87">
                  <c:v>250.52689145188174</c:v>
                </c:pt>
                <c:pt idx="88">
                  <c:v>246.27534679077019</c:v>
                </c:pt>
                <c:pt idx="89">
                  <c:v>251.92500967260423</c:v>
                </c:pt>
                <c:pt idx="90">
                  <c:v>260.80996068302704</c:v>
                </c:pt>
                <c:pt idx="91">
                  <c:v>260.72239638075524</c:v>
                </c:pt>
                <c:pt idx="92">
                  <c:v>255.86441948644176</c:v>
                </c:pt>
                <c:pt idx="93">
                  <c:v>251.80213795380016</c:v>
                </c:pt>
                <c:pt idx="94">
                  <c:v>272.88777062420633</c:v>
                </c:pt>
                <c:pt idx="95">
                  <c:v>273.9961266009941</c:v>
                </c:pt>
                <c:pt idx="96">
                  <c:v>272.32639836591574</c:v>
                </c:pt>
                <c:pt idx="97">
                  <c:v>278.79024014101509</c:v>
                </c:pt>
                <c:pt idx="98">
                  <c:v>288.4371234824489</c:v>
                </c:pt>
                <c:pt idx="99">
                  <c:v>285.07201590235087</c:v>
                </c:pt>
                <c:pt idx="100">
                  <c:v>280.36556466939368</c:v>
                </c:pt>
                <c:pt idx="101">
                  <c:v>283.83747524223133</c:v>
                </c:pt>
                <c:pt idx="102">
                  <c:v>289.35143892651024</c:v>
                </c:pt>
                <c:pt idx="103">
                  <c:v>295.27646190702785</c:v>
                </c:pt>
                <c:pt idx="104">
                  <c:v>289.27528012985601</c:v>
                </c:pt>
                <c:pt idx="105">
                  <c:v>288.15130655056896</c:v>
                </c:pt>
                <c:pt idx="106">
                  <c:v>292.59493679577974</c:v>
                </c:pt>
                <c:pt idx="107">
                  <c:v>298.04421096384368</c:v>
                </c:pt>
                <c:pt idx="108">
                  <c:v>300.73046954668195</c:v>
                </c:pt>
                <c:pt idx="109">
                  <c:v>298.83355137922257</c:v>
                </c:pt>
                <c:pt idx="110">
                  <c:v>292.01621867233126</c:v>
                </c:pt>
                <c:pt idx="111">
                  <c:v>294.94430696453031</c:v>
                </c:pt>
                <c:pt idx="112">
                  <c:v>302.37639857164299</c:v>
                </c:pt>
                <c:pt idx="113">
                  <c:v>304.56839496577942</c:v>
                </c:pt>
                <c:pt idx="114">
                  <c:v>305.4487331669169</c:v>
                </c:pt>
                <c:pt idx="115">
                  <c:v>306.30984128601665</c:v>
                </c:pt>
                <c:pt idx="116">
                  <c:v>308.71939755113482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75-47CC-B75A-155BDD25AFB5}"/>
            </c:ext>
          </c:extLst>
        </c:ser>
        <c:ser>
          <c:idx val="1"/>
          <c:order val="1"/>
          <c:tx>
            <c:v>MID CAP RETURNS</c:v>
          </c:tx>
          <c:spPr>
            <a:ln w="38100" cmpd="sng">
              <a:solidFill>
                <a:srgbClr val="DC4E46"/>
              </a:solidFill>
              <a:prstDash val="solid"/>
            </a:ln>
          </c:spPr>
          <c:marker>
            <c:symbol val="none"/>
          </c:marker>
          <c:cat>
            <c:numRef>
              <c:f>DATA!$AA$7:$AA$123</c:f>
              <c:numCache>
                <c:formatCode>d/m/yyyy</c:formatCode>
                <c:ptCount val="117"/>
                <c:pt idx="0">
                  <c:v>39846</c:v>
                </c:pt>
                <c:pt idx="1">
                  <c:v>39874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40028</c:v>
                </c:pt>
                <c:pt idx="7">
                  <c:v>40057</c:v>
                </c:pt>
                <c:pt idx="8">
                  <c:v>40087</c:v>
                </c:pt>
                <c:pt idx="9">
                  <c:v>40119</c:v>
                </c:pt>
                <c:pt idx="10">
                  <c:v>40148</c:v>
                </c:pt>
                <c:pt idx="11">
                  <c:v>40182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40301</c:v>
                </c:pt>
                <c:pt idx="16">
                  <c:v>40330</c:v>
                </c:pt>
                <c:pt idx="17">
                  <c:v>40360</c:v>
                </c:pt>
                <c:pt idx="18">
                  <c:v>40392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40546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40665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40819</c:v>
                </c:pt>
                <c:pt idx="33">
                  <c:v>40848</c:v>
                </c:pt>
                <c:pt idx="34">
                  <c:v>40878</c:v>
                </c:pt>
                <c:pt idx="35">
                  <c:v>40911</c:v>
                </c:pt>
                <c:pt idx="36">
                  <c:v>40940</c:v>
                </c:pt>
                <c:pt idx="37">
                  <c:v>40969</c:v>
                </c:pt>
                <c:pt idx="38">
                  <c:v>41001</c:v>
                </c:pt>
                <c:pt idx="39">
                  <c:v>41030</c:v>
                </c:pt>
                <c:pt idx="40">
                  <c:v>41061</c:v>
                </c:pt>
                <c:pt idx="41">
                  <c:v>41092</c:v>
                </c:pt>
                <c:pt idx="42">
                  <c:v>41122</c:v>
                </c:pt>
                <c:pt idx="43">
                  <c:v>41156</c:v>
                </c:pt>
                <c:pt idx="44">
                  <c:v>41183</c:v>
                </c:pt>
                <c:pt idx="45">
                  <c:v>41214</c:v>
                </c:pt>
                <c:pt idx="46">
                  <c:v>41246</c:v>
                </c:pt>
                <c:pt idx="47">
                  <c:v>41276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41428</c:v>
                </c:pt>
                <c:pt idx="53">
                  <c:v>41456</c:v>
                </c:pt>
                <c:pt idx="54">
                  <c:v>41487</c:v>
                </c:pt>
                <c:pt idx="55">
                  <c:v>41520</c:v>
                </c:pt>
                <c:pt idx="56">
                  <c:v>41548</c:v>
                </c:pt>
                <c:pt idx="57">
                  <c:v>41579</c:v>
                </c:pt>
                <c:pt idx="58">
                  <c:v>41610</c:v>
                </c:pt>
                <c:pt idx="59">
                  <c:v>41641</c:v>
                </c:pt>
                <c:pt idx="60">
                  <c:v>41673</c:v>
                </c:pt>
                <c:pt idx="61">
                  <c:v>41701</c:v>
                </c:pt>
                <c:pt idx="62">
                  <c:v>41730</c:v>
                </c:pt>
                <c:pt idx="63">
                  <c:v>41760</c:v>
                </c:pt>
                <c:pt idx="64">
                  <c:v>41792</c:v>
                </c:pt>
                <c:pt idx="65">
                  <c:v>41821</c:v>
                </c:pt>
                <c:pt idx="66">
                  <c:v>41852</c:v>
                </c:pt>
                <c:pt idx="67">
                  <c:v>41884</c:v>
                </c:pt>
                <c:pt idx="68">
                  <c:v>41913</c:v>
                </c:pt>
                <c:pt idx="69">
                  <c:v>41946</c:v>
                </c:pt>
                <c:pt idx="70">
                  <c:v>41974</c:v>
                </c:pt>
                <c:pt idx="71">
                  <c:v>42006</c:v>
                </c:pt>
                <c:pt idx="72">
                  <c:v>42037</c:v>
                </c:pt>
                <c:pt idx="73">
                  <c:v>42065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42219</c:v>
                </c:pt>
                <c:pt idx="79">
                  <c:v>42248</c:v>
                </c:pt>
                <c:pt idx="80">
                  <c:v>42278</c:v>
                </c:pt>
                <c:pt idx="81">
                  <c:v>42310</c:v>
                </c:pt>
                <c:pt idx="82">
                  <c:v>42339</c:v>
                </c:pt>
                <c:pt idx="83">
                  <c:v>42373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42492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42646</c:v>
                </c:pt>
                <c:pt idx="93">
                  <c:v>42675</c:v>
                </c:pt>
                <c:pt idx="94">
                  <c:v>42705</c:v>
                </c:pt>
                <c:pt idx="95">
                  <c:v>42738</c:v>
                </c:pt>
                <c:pt idx="96">
                  <c:v>42767</c:v>
                </c:pt>
                <c:pt idx="97">
                  <c:v>42795</c:v>
                </c:pt>
                <c:pt idx="98">
                  <c:v>42828</c:v>
                </c:pt>
                <c:pt idx="99">
                  <c:v>42856</c:v>
                </c:pt>
                <c:pt idx="100">
                  <c:v>42887</c:v>
                </c:pt>
                <c:pt idx="101">
                  <c:v>42919</c:v>
                </c:pt>
                <c:pt idx="102">
                  <c:v>42948</c:v>
                </c:pt>
                <c:pt idx="103">
                  <c:v>42979</c:v>
                </c:pt>
                <c:pt idx="104">
                  <c:v>43010</c:v>
                </c:pt>
                <c:pt idx="105">
                  <c:v>43040</c:v>
                </c:pt>
                <c:pt idx="106">
                  <c:v>43070</c:v>
                </c:pt>
                <c:pt idx="107">
                  <c:v>43102</c:v>
                </c:pt>
                <c:pt idx="108">
                  <c:v>43132</c:v>
                </c:pt>
                <c:pt idx="109">
                  <c:v>43160</c:v>
                </c:pt>
                <c:pt idx="110">
                  <c:v>43192</c:v>
                </c:pt>
                <c:pt idx="111">
                  <c:v>43221</c:v>
                </c:pt>
                <c:pt idx="112">
                  <c:v>43252</c:v>
                </c:pt>
                <c:pt idx="113">
                  <c:v>43283</c:v>
                </c:pt>
                <c:pt idx="114">
                  <c:v>43313</c:v>
                </c:pt>
                <c:pt idx="115">
                  <c:v>43347</c:v>
                </c:pt>
                <c:pt idx="116">
                  <c:v>43374</c:v>
                </c:pt>
              </c:numCache>
            </c:numRef>
          </c:cat>
          <c:val>
            <c:numRef>
              <c:f>DATA!$AC$7:$AC$123</c:f>
              <c:numCache>
                <c:formatCode>0.00</c:formatCode>
                <c:ptCount val="117"/>
                <c:pt idx="0">
                  <c:v>90.737106776395905</c:v>
                </c:pt>
                <c:pt idx="1">
                  <c:v>75.105551072581733</c:v>
                </c:pt>
                <c:pt idx="2">
                  <c:v>92.254366150550553</c:v>
                </c:pt>
                <c:pt idx="3">
                  <c:v>105.28298005217181</c:v>
                </c:pt>
                <c:pt idx="4">
                  <c:v>112.01800167379241</c:v>
                </c:pt>
                <c:pt idx="5">
                  <c:v>109.96103367756383</c:v>
                </c:pt>
                <c:pt idx="6">
                  <c:v>119.66595168565841</c:v>
                </c:pt>
                <c:pt idx="7">
                  <c:v>119.53489012024217</c:v>
                </c:pt>
                <c:pt idx="8">
                  <c:v>124.18885670623685</c:v>
                </c:pt>
                <c:pt idx="9">
                  <c:v>123.03492966942321</c:v>
                </c:pt>
                <c:pt idx="10">
                  <c:v>128.04127652693703</c:v>
                </c:pt>
                <c:pt idx="11">
                  <c:v>134.20256086388397</c:v>
                </c:pt>
                <c:pt idx="12">
                  <c:v>130.86990013094874</c:v>
                </c:pt>
                <c:pt idx="13">
                  <c:v>136.1211134488866</c:v>
                </c:pt>
                <c:pt idx="14">
                  <c:v>142.28206212772474</c:v>
                </c:pt>
                <c:pt idx="15">
                  <c:v>147.16736271781946</c:v>
                </c:pt>
                <c:pt idx="16">
                  <c:v>135.96723187978097</c:v>
                </c:pt>
                <c:pt idx="17">
                  <c:v>131.24854322699974</c:v>
                </c:pt>
                <c:pt idx="18">
                  <c:v>140.77168073089919</c:v>
                </c:pt>
                <c:pt idx="19">
                  <c:v>137.03452571679239</c:v>
                </c:pt>
                <c:pt idx="20">
                  <c:v>144.80169825837936</c:v>
                </c:pt>
                <c:pt idx="21">
                  <c:v>147.87919424810457</c:v>
                </c:pt>
                <c:pt idx="22">
                  <c:v>152.88256848172759</c:v>
                </c:pt>
                <c:pt idx="23">
                  <c:v>158.60490388838895</c:v>
                </c:pt>
                <c:pt idx="24">
                  <c:v>160.69319278018651</c:v>
                </c:pt>
                <c:pt idx="25">
                  <c:v>161.86879061664092</c:v>
                </c:pt>
                <c:pt idx="26">
                  <c:v>166.74070183700985</c:v>
                </c:pt>
                <c:pt idx="27">
                  <c:v>168.06442774777739</c:v>
                </c:pt>
                <c:pt idx="28">
                  <c:v>164.667111116781</c:v>
                </c:pt>
                <c:pt idx="29">
                  <c:v>166.69003496314889</c:v>
                </c:pt>
                <c:pt idx="30">
                  <c:v>160.84912287823764</c:v>
                </c:pt>
                <c:pt idx="31">
                  <c:v>152.68949370944443</c:v>
                </c:pt>
                <c:pt idx="32">
                  <c:v>139.26675260162691</c:v>
                </c:pt>
                <c:pt idx="33">
                  <c:v>154.52890944508999</c:v>
                </c:pt>
                <c:pt idx="34">
                  <c:v>156.84758859940914</c:v>
                </c:pt>
                <c:pt idx="35">
                  <c:v>157.90837300551303</c:v>
                </c:pt>
                <c:pt idx="36">
                  <c:v>165.40125302973593</c:v>
                </c:pt>
                <c:pt idx="37">
                  <c:v>168.62827494158577</c:v>
                </c:pt>
                <c:pt idx="38">
                  <c:v>170.04417483821908</c:v>
                </c:pt>
                <c:pt idx="39">
                  <c:v>169.6358423897525</c:v>
                </c:pt>
                <c:pt idx="40">
                  <c:v>159.69322262998796</c:v>
                </c:pt>
                <c:pt idx="41">
                  <c:v>165.4588747919841</c:v>
                </c:pt>
                <c:pt idx="42">
                  <c:v>163.76449625314655</c:v>
                </c:pt>
                <c:pt idx="43">
                  <c:v>169.19066942990605</c:v>
                </c:pt>
                <c:pt idx="44">
                  <c:v>169.37899271401875</c:v>
                </c:pt>
                <c:pt idx="45">
                  <c:v>171.34812519459845</c:v>
                </c:pt>
                <c:pt idx="46">
                  <c:v>170.70841067989394</c:v>
                </c:pt>
                <c:pt idx="47">
                  <c:v>175.63945624139916</c:v>
                </c:pt>
                <c:pt idx="48">
                  <c:v>180.92178123303225</c:v>
                </c:pt>
                <c:pt idx="49">
                  <c:v>180.6095105963914</c:v>
                </c:pt>
                <c:pt idx="50">
                  <c:v>184.62717621909869</c:v>
                </c:pt>
                <c:pt idx="51">
                  <c:v>184.35753078097366</c:v>
                </c:pt>
                <c:pt idx="52">
                  <c:v>188.00310633473461</c:v>
                </c:pt>
                <c:pt idx="53">
                  <c:v>187.29252167401322</c:v>
                </c:pt>
                <c:pt idx="54">
                  <c:v>194.57972384459393</c:v>
                </c:pt>
                <c:pt idx="55">
                  <c:v>188.51497147581733</c:v>
                </c:pt>
                <c:pt idx="56">
                  <c:v>195.36147047447153</c:v>
                </c:pt>
                <c:pt idx="57">
                  <c:v>197.60645143189677</c:v>
                </c:pt>
                <c:pt idx="58">
                  <c:v>198.60822986320153</c:v>
                </c:pt>
                <c:pt idx="59">
                  <c:v>200.49448409880813</c:v>
                </c:pt>
                <c:pt idx="60">
                  <c:v>195.77993948357516</c:v>
                </c:pt>
                <c:pt idx="61">
                  <c:v>203.73341932278487</c:v>
                </c:pt>
                <c:pt idx="62">
                  <c:v>205.51417683366108</c:v>
                </c:pt>
                <c:pt idx="63">
                  <c:v>203.21085232964859</c:v>
                </c:pt>
                <c:pt idx="64">
                  <c:v>204.92736821965929</c:v>
                </c:pt>
                <c:pt idx="65">
                  <c:v>209.50588158275065</c:v>
                </c:pt>
                <c:pt idx="66">
                  <c:v>204.11131757836026</c:v>
                </c:pt>
                <c:pt idx="67">
                  <c:v>209.64160654192386</c:v>
                </c:pt>
                <c:pt idx="68">
                  <c:v>203.33723664703669</c:v>
                </c:pt>
                <c:pt idx="69">
                  <c:v>208.42804326180857</c:v>
                </c:pt>
                <c:pt idx="70">
                  <c:v>208.67932933735281</c:v>
                </c:pt>
                <c:pt idx="71">
                  <c:v>210.57999700502586</c:v>
                </c:pt>
                <c:pt idx="72">
                  <c:v>210.29610742716139</c:v>
                </c:pt>
                <c:pt idx="73">
                  <c:v>215.1614007107332</c:v>
                </c:pt>
                <c:pt idx="74">
                  <c:v>215.23849902507845</c:v>
                </c:pt>
                <c:pt idx="75">
                  <c:v>214.89216548341426</c:v>
                </c:pt>
                <c:pt idx="76">
                  <c:v>215.77686488490681</c:v>
                </c:pt>
                <c:pt idx="77">
                  <c:v>214.57638825173598</c:v>
                </c:pt>
                <c:pt idx="78">
                  <c:v>213.91350881240237</c:v>
                </c:pt>
                <c:pt idx="79">
                  <c:v>205.78042130952514</c:v>
                </c:pt>
                <c:pt idx="80">
                  <c:v>205.035881838818</c:v>
                </c:pt>
                <c:pt idx="81">
                  <c:v>212.31977533560504</c:v>
                </c:pt>
                <c:pt idx="82">
                  <c:v>212.80887430364933</c:v>
                </c:pt>
                <c:pt idx="83">
                  <c:v>206.43066449037505</c:v>
                </c:pt>
                <c:pt idx="84">
                  <c:v>201.91855580525336</c:v>
                </c:pt>
                <c:pt idx="85">
                  <c:v>205.43805918234108</c:v>
                </c:pt>
                <c:pt idx="86">
                  <c:v>211.91425032344475</c:v>
                </c:pt>
                <c:pt idx="87">
                  <c:v>213.43465680991395</c:v>
                </c:pt>
                <c:pt idx="88">
                  <c:v>215.12161210668762</c:v>
                </c:pt>
                <c:pt idx="89">
                  <c:v>215.23371811645586</c:v>
                </c:pt>
                <c:pt idx="90">
                  <c:v>218.89189747870807</c:v>
                </c:pt>
                <c:pt idx="91">
                  <c:v>219.43849316770815</c:v>
                </c:pt>
                <c:pt idx="92">
                  <c:v>218.06344637732832</c:v>
                </c:pt>
                <c:pt idx="93">
                  <c:v>214.94622807477592</c:v>
                </c:pt>
                <c:pt idx="94">
                  <c:v>223.59878060119809</c:v>
                </c:pt>
                <c:pt idx="95">
                  <c:v>226.47074354043224</c:v>
                </c:pt>
                <c:pt idx="96">
                  <c:v>227.28516356558345</c:v>
                </c:pt>
                <c:pt idx="97">
                  <c:v>231.72650600692589</c:v>
                </c:pt>
                <c:pt idx="98">
                  <c:v>228.95560051459535</c:v>
                </c:pt>
                <c:pt idx="99">
                  <c:v>230.58292934381942</c:v>
                </c:pt>
                <c:pt idx="100">
                  <c:v>231.18729110901623</c:v>
                </c:pt>
                <c:pt idx="101">
                  <c:v>231.76914216201217</c:v>
                </c:pt>
                <c:pt idx="102">
                  <c:v>232.14342261069365</c:v>
                </c:pt>
                <c:pt idx="103">
                  <c:v>230.62298194924813</c:v>
                </c:pt>
                <c:pt idx="104">
                  <c:v>234.83637942535285</c:v>
                </c:pt>
                <c:pt idx="105">
                  <c:v>235.89048735407769</c:v>
                </c:pt>
                <c:pt idx="106">
                  <c:v>239.41379209152373</c:v>
                </c:pt>
                <c:pt idx="107">
                  <c:v>240.61616939942311</c:v>
                </c:pt>
                <c:pt idx="108">
                  <c:v>242.69663420519774</c:v>
                </c:pt>
                <c:pt idx="109">
                  <c:v>236.91556382583894</c:v>
                </c:pt>
                <c:pt idx="110">
                  <c:v>236.43890854684105</c:v>
                </c:pt>
                <c:pt idx="111">
                  <c:v>238.85049024148663</c:v>
                </c:pt>
                <c:pt idx="112">
                  <c:v>243.04081036789853</c:v>
                </c:pt>
                <c:pt idx="113">
                  <c:v>242.8018312377213</c:v>
                </c:pt>
                <c:pt idx="114">
                  <c:v>244.06101276972549</c:v>
                </c:pt>
                <c:pt idx="115">
                  <c:v>247.20571136697055</c:v>
                </c:pt>
                <c:pt idx="116">
                  <c:v>245.42817100842396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75-47CC-B75A-155BDD25AFB5}"/>
            </c:ext>
          </c:extLst>
        </c:ser>
        <c:ser>
          <c:idx val="2"/>
          <c:order val="2"/>
          <c:tx>
            <c:v>OIL RETURNS</c:v>
          </c:tx>
          <c:spPr>
            <a:ln w="38100" cmpd="sng">
              <a:solidFill>
                <a:srgbClr val="59AC4C"/>
              </a:solidFill>
              <a:prstDash val="solid"/>
            </a:ln>
          </c:spPr>
          <c:marker>
            <c:symbol val="none"/>
          </c:marker>
          <c:cat>
            <c:numRef>
              <c:f>DATA!$AA$7:$AA$123</c:f>
              <c:numCache>
                <c:formatCode>d/m/yyyy</c:formatCode>
                <c:ptCount val="117"/>
                <c:pt idx="0">
                  <c:v>39846</c:v>
                </c:pt>
                <c:pt idx="1">
                  <c:v>39874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40028</c:v>
                </c:pt>
                <c:pt idx="7">
                  <c:v>40057</c:v>
                </c:pt>
                <c:pt idx="8">
                  <c:v>40087</c:v>
                </c:pt>
                <c:pt idx="9">
                  <c:v>40119</c:v>
                </c:pt>
                <c:pt idx="10">
                  <c:v>40148</c:v>
                </c:pt>
                <c:pt idx="11">
                  <c:v>40182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40301</c:v>
                </c:pt>
                <c:pt idx="16">
                  <c:v>40330</c:v>
                </c:pt>
                <c:pt idx="17">
                  <c:v>40360</c:v>
                </c:pt>
                <c:pt idx="18">
                  <c:v>40392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40546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40665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40819</c:v>
                </c:pt>
                <c:pt idx="33">
                  <c:v>40848</c:v>
                </c:pt>
                <c:pt idx="34">
                  <c:v>40878</c:v>
                </c:pt>
                <c:pt idx="35">
                  <c:v>40911</c:v>
                </c:pt>
                <c:pt idx="36">
                  <c:v>40940</c:v>
                </c:pt>
                <c:pt idx="37">
                  <c:v>40969</c:v>
                </c:pt>
                <c:pt idx="38">
                  <c:v>41001</c:v>
                </c:pt>
                <c:pt idx="39">
                  <c:v>41030</c:v>
                </c:pt>
                <c:pt idx="40">
                  <c:v>41061</c:v>
                </c:pt>
                <c:pt idx="41">
                  <c:v>41092</c:v>
                </c:pt>
                <c:pt idx="42">
                  <c:v>41122</c:v>
                </c:pt>
                <c:pt idx="43">
                  <c:v>41156</c:v>
                </c:pt>
                <c:pt idx="44">
                  <c:v>41183</c:v>
                </c:pt>
                <c:pt idx="45">
                  <c:v>41214</c:v>
                </c:pt>
                <c:pt idx="46">
                  <c:v>41246</c:v>
                </c:pt>
                <c:pt idx="47">
                  <c:v>41276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41428</c:v>
                </c:pt>
                <c:pt idx="53">
                  <c:v>41456</c:v>
                </c:pt>
                <c:pt idx="54">
                  <c:v>41487</c:v>
                </c:pt>
                <c:pt idx="55">
                  <c:v>41520</c:v>
                </c:pt>
                <c:pt idx="56">
                  <c:v>41548</c:v>
                </c:pt>
                <c:pt idx="57">
                  <c:v>41579</c:v>
                </c:pt>
                <c:pt idx="58">
                  <c:v>41610</c:v>
                </c:pt>
                <c:pt idx="59">
                  <c:v>41641</c:v>
                </c:pt>
                <c:pt idx="60">
                  <c:v>41673</c:v>
                </c:pt>
                <c:pt idx="61">
                  <c:v>41701</c:v>
                </c:pt>
                <c:pt idx="62">
                  <c:v>41730</c:v>
                </c:pt>
                <c:pt idx="63">
                  <c:v>41760</c:v>
                </c:pt>
                <c:pt idx="64">
                  <c:v>41792</c:v>
                </c:pt>
                <c:pt idx="65">
                  <c:v>41821</c:v>
                </c:pt>
                <c:pt idx="66">
                  <c:v>41852</c:v>
                </c:pt>
                <c:pt idx="67">
                  <c:v>41884</c:v>
                </c:pt>
                <c:pt idx="68">
                  <c:v>41913</c:v>
                </c:pt>
                <c:pt idx="69">
                  <c:v>41946</c:v>
                </c:pt>
                <c:pt idx="70">
                  <c:v>41974</c:v>
                </c:pt>
                <c:pt idx="71">
                  <c:v>42006</c:v>
                </c:pt>
                <c:pt idx="72">
                  <c:v>42037</c:v>
                </c:pt>
                <c:pt idx="73">
                  <c:v>42065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42219</c:v>
                </c:pt>
                <c:pt idx="79">
                  <c:v>42248</c:v>
                </c:pt>
                <c:pt idx="80">
                  <c:v>42278</c:v>
                </c:pt>
                <c:pt idx="81">
                  <c:v>42310</c:v>
                </c:pt>
                <c:pt idx="82">
                  <c:v>42339</c:v>
                </c:pt>
                <c:pt idx="83">
                  <c:v>42373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42492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42646</c:v>
                </c:pt>
                <c:pt idx="93">
                  <c:v>42675</c:v>
                </c:pt>
                <c:pt idx="94">
                  <c:v>42705</c:v>
                </c:pt>
                <c:pt idx="95">
                  <c:v>42738</c:v>
                </c:pt>
                <c:pt idx="96">
                  <c:v>42767</c:v>
                </c:pt>
                <c:pt idx="97">
                  <c:v>42795</c:v>
                </c:pt>
                <c:pt idx="98">
                  <c:v>42828</c:v>
                </c:pt>
                <c:pt idx="99">
                  <c:v>42856</c:v>
                </c:pt>
                <c:pt idx="100">
                  <c:v>42887</c:v>
                </c:pt>
                <c:pt idx="101">
                  <c:v>42919</c:v>
                </c:pt>
                <c:pt idx="102">
                  <c:v>42948</c:v>
                </c:pt>
                <c:pt idx="103">
                  <c:v>42979</c:v>
                </c:pt>
                <c:pt idx="104">
                  <c:v>43010</c:v>
                </c:pt>
                <c:pt idx="105">
                  <c:v>43040</c:v>
                </c:pt>
                <c:pt idx="106">
                  <c:v>43070</c:v>
                </c:pt>
                <c:pt idx="107">
                  <c:v>43102</c:v>
                </c:pt>
                <c:pt idx="108">
                  <c:v>43132</c:v>
                </c:pt>
                <c:pt idx="109">
                  <c:v>43160</c:v>
                </c:pt>
                <c:pt idx="110">
                  <c:v>43192</c:v>
                </c:pt>
                <c:pt idx="111">
                  <c:v>43221</c:v>
                </c:pt>
                <c:pt idx="112">
                  <c:v>43252</c:v>
                </c:pt>
                <c:pt idx="113">
                  <c:v>43283</c:v>
                </c:pt>
                <c:pt idx="114">
                  <c:v>43313</c:v>
                </c:pt>
                <c:pt idx="115">
                  <c:v>43347</c:v>
                </c:pt>
                <c:pt idx="116">
                  <c:v>43374</c:v>
                </c:pt>
              </c:numCache>
            </c:numRef>
          </c:cat>
          <c:val>
            <c:numRef>
              <c:f>DATA!$AD$7:$AD$123</c:f>
              <c:numCache>
                <c:formatCode>0.00</c:formatCode>
                <c:ptCount val="117"/>
                <c:pt idx="0">
                  <c:v>86.491152352179526</c:v>
                </c:pt>
                <c:pt idx="1">
                  <c:v>86.665803050782316</c:v>
                </c:pt>
                <c:pt idx="2">
                  <c:v>107.18884165601271</c:v>
                </c:pt>
                <c:pt idx="3">
                  <c:v>117.12891191846364</c:v>
                </c:pt>
                <c:pt idx="4">
                  <c:v>146.03868635455385</c:v>
                </c:pt>
                <c:pt idx="5">
                  <c:v>147.10313663160255</c:v>
                </c:pt>
                <c:pt idx="6">
                  <c:v>150.3782773039442</c:v>
                </c:pt>
                <c:pt idx="7">
                  <c:v>145.44673217960781</c:v>
                </c:pt>
                <c:pt idx="8">
                  <c:v>149.51726854992376</c:v>
                </c:pt>
                <c:pt idx="9">
                  <c:v>159.83921150389156</c:v>
                </c:pt>
                <c:pt idx="10">
                  <c:v>160.14639184434978</c:v>
                </c:pt>
                <c:pt idx="11">
                  <c:v>164.15302703638756</c:v>
                </c:pt>
                <c:pt idx="12">
                  <c:v>155.4669762450736</c:v>
                </c:pt>
                <c:pt idx="13">
                  <c:v>161.20391027704994</c:v>
                </c:pt>
                <c:pt idx="14">
                  <c:v>169.0438086252075</c:v>
                </c:pt>
                <c:pt idx="15">
                  <c:v>170.59912852623259</c:v>
                </c:pt>
                <c:pt idx="16">
                  <c:v>154.80843355001724</c:v>
                </c:pt>
                <c:pt idx="17">
                  <c:v>155.31821585919332</c:v>
                </c:pt>
                <c:pt idx="18">
                  <c:v>166.81924396063266</c:v>
                </c:pt>
                <c:pt idx="19">
                  <c:v>157.68474678826973</c:v>
                </c:pt>
                <c:pt idx="20">
                  <c:v>168.06223292005163</c:v>
                </c:pt>
                <c:pt idx="21">
                  <c:v>169.74156608994622</c:v>
                </c:pt>
                <c:pt idx="22">
                  <c:v>174.32263902544952</c:v>
                </c:pt>
                <c:pt idx="23">
                  <c:v>179.85578023582414</c:v>
                </c:pt>
                <c:pt idx="24">
                  <c:v>179.00378678961988</c:v>
                </c:pt>
                <c:pt idx="25">
                  <c:v>188.76472101899083</c:v>
                </c:pt>
                <c:pt idx="26">
                  <c:v>197.10558220538047</c:v>
                </c:pt>
                <c:pt idx="27">
                  <c:v>202.27512083795412</c:v>
                </c:pt>
                <c:pt idx="28">
                  <c:v>190.62078679989915</c:v>
                </c:pt>
                <c:pt idx="29">
                  <c:v>185.28625693650298</c:v>
                </c:pt>
                <c:pt idx="30">
                  <c:v>185.23359209555079</c:v>
                </c:pt>
                <c:pt idx="31">
                  <c:v>178.95263519809058</c:v>
                </c:pt>
                <c:pt idx="32">
                  <c:v>166.22352241275379</c:v>
                </c:pt>
                <c:pt idx="33">
                  <c:v>185.00976129949518</c:v>
                </c:pt>
                <c:pt idx="34">
                  <c:v>193.69833923636469</c:v>
                </c:pt>
                <c:pt idx="35">
                  <c:v>196.45283025432875</c:v>
                </c:pt>
                <c:pt idx="36">
                  <c:v>191.25663755813605</c:v>
                </c:pt>
                <c:pt idx="37">
                  <c:v>202.76160631133757</c:v>
                </c:pt>
                <c:pt idx="38">
                  <c:v>199.44481101549047</c:v>
                </c:pt>
                <c:pt idx="39">
                  <c:v>200.32858940568337</c:v>
                </c:pt>
                <c:pt idx="40">
                  <c:v>178.72911691133521</c:v>
                </c:pt>
                <c:pt idx="41">
                  <c:v>179.35389163198883</c:v>
                </c:pt>
                <c:pt idx="42">
                  <c:v>185.51508566183958</c:v>
                </c:pt>
                <c:pt idx="43">
                  <c:v>192.70212873910873</c:v>
                </c:pt>
                <c:pt idx="44">
                  <c:v>189.74305213889886</c:v>
                </c:pt>
                <c:pt idx="45">
                  <c:v>183.91476494166702</c:v>
                </c:pt>
                <c:pt idx="46">
                  <c:v>186.2112398526786</c:v>
                </c:pt>
                <c:pt idx="47">
                  <c:v>190.7347553987556</c:v>
                </c:pt>
                <c:pt idx="48">
                  <c:v>195.72831209978651</c:v>
                </c:pt>
                <c:pt idx="49">
                  <c:v>188.47659889532707</c:v>
                </c:pt>
                <c:pt idx="50">
                  <c:v>195.52335672505797</c:v>
                </c:pt>
                <c:pt idx="51">
                  <c:v>189.30104293088883</c:v>
                </c:pt>
                <c:pt idx="52">
                  <c:v>191.95950717344624</c:v>
                </c:pt>
                <c:pt idx="53">
                  <c:v>196.81772012154681</c:v>
                </c:pt>
                <c:pt idx="54">
                  <c:v>206.92079186356131</c:v>
                </c:pt>
                <c:pt idx="55">
                  <c:v>205.86416010899646</c:v>
                </c:pt>
                <c:pt idx="56">
                  <c:v>201.451982123048</c:v>
                </c:pt>
                <c:pt idx="57">
                  <c:v>194.17052387138199</c:v>
                </c:pt>
                <c:pt idx="58">
                  <c:v>193.33551700107228</c:v>
                </c:pt>
                <c:pt idx="59">
                  <c:v>198.53696658538266</c:v>
                </c:pt>
                <c:pt idx="60">
                  <c:v>196.23706790250526</c:v>
                </c:pt>
                <c:pt idx="61">
                  <c:v>205.04138191266807</c:v>
                </c:pt>
                <c:pt idx="62">
                  <c:v>200.10428698319799</c:v>
                </c:pt>
                <c:pt idx="63">
                  <c:v>199.78345281435901</c:v>
                </c:pt>
                <c:pt idx="64">
                  <c:v>202.85124601492228</c:v>
                </c:pt>
                <c:pt idx="65">
                  <c:v>205.65206576704486</c:v>
                </c:pt>
                <c:pt idx="66">
                  <c:v>198.5702355031375</c:v>
                </c:pt>
                <c:pt idx="67">
                  <c:v>196.47583419541377</c:v>
                </c:pt>
                <c:pt idx="68">
                  <c:v>191.15390995457062</c:v>
                </c:pt>
                <c:pt idx="69">
                  <c:v>177.98296318944332</c:v>
                </c:pt>
                <c:pt idx="70">
                  <c:v>165.56864483453091</c:v>
                </c:pt>
                <c:pt idx="71">
                  <c:v>144.64110860264685</c:v>
                </c:pt>
                <c:pt idx="72">
                  <c:v>135.49521417449435</c:v>
                </c:pt>
                <c:pt idx="73">
                  <c:v>135.5355611585573</c:v>
                </c:pt>
                <c:pt idx="74">
                  <c:v>136.5438289544839</c:v>
                </c:pt>
                <c:pt idx="75">
                  <c:v>154.63127155779793</c:v>
                </c:pt>
                <c:pt idx="76">
                  <c:v>156.40641948679203</c:v>
                </c:pt>
                <c:pt idx="77">
                  <c:v>151.02435968612758</c:v>
                </c:pt>
                <c:pt idx="78">
                  <c:v>130.3256237310714</c:v>
                </c:pt>
                <c:pt idx="79">
                  <c:v>130.85694983246611</c:v>
                </c:pt>
                <c:pt idx="80">
                  <c:v>129.38150389544785</c:v>
                </c:pt>
                <c:pt idx="81">
                  <c:v>132.51069477609155</c:v>
                </c:pt>
                <c:pt idx="82">
                  <c:v>123.21290543929052</c:v>
                </c:pt>
                <c:pt idx="83">
                  <c:v>111.05042037357964</c:v>
                </c:pt>
                <c:pt idx="84">
                  <c:v>97.06783060208889</c:v>
                </c:pt>
                <c:pt idx="85">
                  <c:v>105.8597344604064</c:v>
                </c:pt>
                <c:pt idx="86">
                  <c:v>112.80740887901105</c:v>
                </c:pt>
                <c:pt idx="87">
                  <c:v>134.52526699262887</c:v>
                </c:pt>
                <c:pt idx="88">
                  <c:v>143.97144832358018</c:v>
                </c:pt>
                <c:pt idx="89">
                  <c:v>143.93064032521249</c:v>
                </c:pt>
                <c:pt idx="90">
                  <c:v>125.70243048646989</c:v>
                </c:pt>
                <c:pt idx="91">
                  <c:v>133.4408228978528</c:v>
                </c:pt>
                <c:pt idx="92">
                  <c:v>146.53164773566562</c:v>
                </c:pt>
                <c:pt idx="93">
                  <c:v>142.14730026588484</c:v>
                </c:pt>
                <c:pt idx="94">
                  <c:v>151.55377123224437</c:v>
                </c:pt>
                <c:pt idx="95">
                  <c:v>157.37045748371324</c:v>
                </c:pt>
                <c:pt idx="96">
                  <c:v>157.09283394123685</c:v>
                </c:pt>
                <c:pt idx="97">
                  <c:v>157.00003512906164</c:v>
                </c:pt>
                <c:pt idx="98">
                  <c:v>150.33089152883872</c:v>
                </c:pt>
                <c:pt idx="99">
                  <c:v>147.54426732501707</c:v>
                </c:pt>
                <c:pt idx="100">
                  <c:v>146.56146634221608</c:v>
                </c:pt>
                <c:pt idx="101">
                  <c:v>143.89397254569002</c:v>
                </c:pt>
                <c:pt idx="102">
                  <c:v>148.33416799926979</c:v>
                </c:pt>
                <c:pt idx="103">
                  <c:v>144.53026238494922</c:v>
                </c:pt>
                <c:pt idx="104">
                  <c:v>151.48733576198453</c:v>
                </c:pt>
                <c:pt idx="105">
                  <c:v>158.84202140848512</c:v>
                </c:pt>
                <c:pt idx="106">
                  <c:v>166.31900115065824</c:v>
                </c:pt>
                <c:pt idx="107">
                  <c:v>169.76314097245398</c:v>
                </c:pt>
                <c:pt idx="108">
                  <c:v>178.17791652322424</c:v>
                </c:pt>
                <c:pt idx="109">
                  <c:v>171.3635544147445</c:v>
                </c:pt>
                <c:pt idx="110">
                  <c:v>174.67557277841067</c:v>
                </c:pt>
                <c:pt idx="111">
                  <c:v>181.40466339894709</c:v>
                </c:pt>
                <c:pt idx="112">
                  <c:v>179.26339945842665</c:v>
                </c:pt>
                <c:pt idx="113">
                  <c:v>191.61714508978966</c:v>
                </c:pt>
                <c:pt idx="114">
                  <c:v>183.12377208465034</c:v>
                </c:pt>
                <c:pt idx="115">
                  <c:v>186.39010374294182</c:v>
                </c:pt>
                <c:pt idx="116">
                  <c:v>194.16167952653993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75-47CC-B75A-155BDD25A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303800"/>
        <c:axId val="375613312"/>
      </c:lineChart>
      <c:dateAx>
        <c:axId val="375303800"/>
        <c:scaling>
          <c:orientation val="minMax"/>
          <c:max val="43374"/>
        </c:scaling>
        <c:delete val="0"/>
        <c:axPos val="b"/>
        <c:numFmt formatCode="yyyy" sourceLinked="0"/>
        <c:majorTickMark val="out"/>
        <c:minorTickMark val="none"/>
        <c:tickLblPos val="nextTo"/>
        <c:spPr>
          <a:ln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375613312"/>
        <c:crosses val="autoZero"/>
        <c:auto val="0"/>
        <c:lblOffset val="100"/>
        <c:baseTimeUnit val="days"/>
        <c:majorUnit val="12"/>
        <c:majorTimeUnit val="months"/>
      </c:dateAx>
      <c:valAx>
        <c:axId val="375613312"/>
        <c:scaling>
          <c:orientation val="minMax"/>
          <c:max val="350"/>
          <c:min val="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&quot;$&quot;#,##0" sourceLinked="0"/>
        <c:majorTickMark val="cross"/>
        <c:minorTickMark val="cross"/>
        <c:tickLblPos val="nextTo"/>
        <c:spPr>
          <a:ln w="47625">
            <a:noFill/>
          </a:ln>
        </c:spPr>
        <c:crossAx val="375303800"/>
        <c:crosses val="autoZero"/>
        <c:crossBetween val="between"/>
        <c:majorUnit val="100"/>
        <c:minorUnit val="20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7.3251069310780598E-2"/>
          <c:y val="0.70569443251176078"/>
          <c:w val="0.5788065033537475"/>
          <c:h val="3.9462407760355082E-2"/>
        </c:manualLayout>
      </c:layout>
      <c:overlay val="0"/>
    </c:legend>
    <c:plotVisOnly val="1"/>
    <c:dispBlanksAs val="zero"/>
    <c:showDLblsOverMax val="1"/>
  </c:chart>
  <c:spPr>
    <a:solidFill>
      <a:srgbClr val="FFFFFF"/>
    </a:solidFill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REIF INDEX RETURNS</c:v>
          </c:tx>
          <c:spPr>
            <a:ln w="38100" cmpd="sng">
              <a:solidFill>
                <a:srgbClr val="328AAA"/>
              </a:solidFill>
              <a:prstDash val="solid"/>
            </a:ln>
          </c:spPr>
          <c:marker>
            <c:symbol val="none"/>
          </c:marker>
          <c:cat>
            <c:numRef>
              <c:f>DATA!$AA$7:$AA$123</c:f>
              <c:numCache>
                <c:formatCode>d/m/yyyy</c:formatCode>
                <c:ptCount val="117"/>
                <c:pt idx="0">
                  <c:v>39846</c:v>
                </c:pt>
                <c:pt idx="1">
                  <c:v>39874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40028</c:v>
                </c:pt>
                <c:pt idx="7">
                  <c:v>40057</c:v>
                </c:pt>
                <c:pt idx="8">
                  <c:v>40087</c:v>
                </c:pt>
                <c:pt idx="9">
                  <c:v>40119</c:v>
                </c:pt>
                <c:pt idx="10">
                  <c:v>40148</c:v>
                </c:pt>
                <c:pt idx="11">
                  <c:v>40182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40301</c:v>
                </c:pt>
                <c:pt idx="16">
                  <c:v>40330</c:v>
                </c:pt>
                <c:pt idx="17">
                  <c:v>40360</c:v>
                </c:pt>
                <c:pt idx="18">
                  <c:v>40392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40546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40665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40819</c:v>
                </c:pt>
                <c:pt idx="33">
                  <c:v>40848</c:v>
                </c:pt>
                <c:pt idx="34">
                  <c:v>40878</c:v>
                </c:pt>
                <c:pt idx="35">
                  <c:v>40911</c:v>
                </c:pt>
                <c:pt idx="36">
                  <c:v>40940</c:v>
                </c:pt>
                <c:pt idx="37">
                  <c:v>40969</c:v>
                </c:pt>
                <c:pt idx="38">
                  <c:v>41001</c:v>
                </c:pt>
                <c:pt idx="39">
                  <c:v>41030</c:v>
                </c:pt>
                <c:pt idx="40">
                  <c:v>41061</c:v>
                </c:pt>
                <c:pt idx="41">
                  <c:v>41092</c:v>
                </c:pt>
                <c:pt idx="42">
                  <c:v>41122</c:v>
                </c:pt>
                <c:pt idx="43">
                  <c:v>41156</c:v>
                </c:pt>
                <c:pt idx="44">
                  <c:v>41183</c:v>
                </c:pt>
                <c:pt idx="45">
                  <c:v>41214</c:v>
                </c:pt>
                <c:pt idx="46">
                  <c:v>41246</c:v>
                </c:pt>
                <c:pt idx="47">
                  <c:v>41276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41428</c:v>
                </c:pt>
                <c:pt idx="53">
                  <c:v>41456</c:v>
                </c:pt>
                <c:pt idx="54">
                  <c:v>41487</c:v>
                </c:pt>
                <c:pt idx="55">
                  <c:v>41520</c:v>
                </c:pt>
                <c:pt idx="56">
                  <c:v>41548</c:v>
                </c:pt>
                <c:pt idx="57">
                  <c:v>41579</c:v>
                </c:pt>
                <c:pt idx="58">
                  <c:v>41610</c:v>
                </c:pt>
                <c:pt idx="59">
                  <c:v>41641</c:v>
                </c:pt>
                <c:pt idx="60">
                  <c:v>41673</c:v>
                </c:pt>
                <c:pt idx="61">
                  <c:v>41701</c:v>
                </c:pt>
                <c:pt idx="62">
                  <c:v>41730</c:v>
                </c:pt>
                <c:pt idx="63">
                  <c:v>41760</c:v>
                </c:pt>
                <c:pt idx="64">
                  <c:v>41792</c:v>
                </c:pt>
                <c:pt idx="65">
                  <c:v>41821</c:v>
                </c:pt>
                <c:pt idx="66">
                  <c:v>41852</c:v>
                </c:pt>
                <c:pt idx="67">
                  <c:v>41884</c:v>
                </c:pt>
                <c:pt idx="68">
                  <c:v>41913</c:v>
                </c:pt>
                <c:pt idx="69">
                  <c:v>41946</c:v>
                </c:pt>
                <c:pt idx="70">
                  <c:v>41974</c:v>
                </c:pt>
                <c:pt idx="71">
                  <c:v>42006</c:v>
                </c:pt>
                <c:pt idx="72">
                  <c:v>42037</c:v>
                </c:pt>
                <c:pt idx="73">
                  <c:v>42065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42219</c:v>
                </c:pt>
                <c:pt idx="79">
                  <c:v>42248</c:v>
                </c:pt>
                <c:pt idx="80">
                  <c:v>42278</c:v>
                </c:pt>
                <c:pt idx="81">
                  <c:v>42310</c:v>
                </c:pt>
                <c:pt idx="82">
                  <c:v>42339</c:v>
                </c:pt>
                <c:pt idx="83">
                  <c:v>42373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42492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42646</c:v>
                </c:pt>
                <c:pt idx="93">
                  <c:v>42675</c:v>
                </c:pt>
                <c:pt idx="94">
                  <c:v>42705</c:v>
                </c:pt>
                <c:pt idx="95">
                  <c:v>42738</c:v>
                </c:pt>
                <c:pt idx="96">
                  <c:v>42767</c:v>
                </c:pt>
                <c:pt idx="97">
                  <c:v>42795</c:v>
                </c:pt>
                <c:pt idx="98">
                  <c:v>42828</c:v>
                </c:pt>
                <c:pt idx="99">
                  <c:v>42856</c:v>
                </c:pt>
                <c:pt idx="100">
                  <c:v>42887</c:v>
                </c:pt>
                <c:pt idx="101">
                  <c:v>42919</c:v>
                </c:pt>
                <c:pt idx="102">
                  <c:v>42948</c:v>
                </c:pt>
                <c:pt idx="103">
                  <c:v>42979</c:v>
                </c:pt>
                <c:pt idx="104">
                  <c:v>43010</c:v>
                </c:pt>
                <c:pt idx="105">
                  <c:v>43040</c:v>
                </c:pt>
                <c:pt idx="106">
                  <c:v>43070</c:v>
                </c:pt>
                <c:pt idx="107">
                  <c:v>43102</c:v>
                </c:pt>
                <c:pt idx="108">
                  <c:v>43132</c:v>
                </c:pt>
                <c:pt idx="109">
                  <c:v>43160</c:v>
                </c:pt>
                <c:pt idx="110">
                  <c:v>43192</c:v>
                </c:pt>
                <c:pt idx="111">
                  <c:v>43221</c:v>
                </c:pt>
                <c:pt idx="112">
                  <c:v>43252</c:v>
                </c:pt>
                <c:pt idx="113">
                  <c:v>43283</c:v>
                </c:pt>
                <c:pt idx="114">
                  <c:v>43313</c:v>
                </c:pt>
                <c:pt idx="115">
                  <c:v>43347</c:v>
                </c:pt>
                <c:pt idx="116">
                  <c:v>43374</c:v>
                </c:pt>
              </c:numCache>
            </c:numRef>
          </c:cat>
          <c:val>
            <c:numRef>
              <c:f>DATA!$AB$7:$AB$123</c:f>
              <c:numCache>
                <c:formatCode>0.00</c:formatCode>
                <c:ptCount val="117"/>
                <c:pt idx="0">
                  <c:v>97.441861750187044</c:v>
                </c:pt>
                <c:pt idx="1">
                  <c:v>77.10170151880213</c:v>
                </c:pt>
                <c:pt idx="2">
                  <c:v>105.73936395028868</c:v>
                </c:pt>
                <c:pt idx="3">
                  <c:v>133.68572651118424</c:v>
                </c:pt>
                <c:pt idx="4">
                  <c:v>148.71881905892204</c:v>
                </c:pt>
                <c:pt idx="5">
                  <c:v>141.63755210424273</c:v>
                </c:pt>
                <c:pt idx="6">
                  <c:v>158.69739586925175</c:v>
                </c:pt>
                <c:pt idx="7">
                  <c:v>159.08813304663138</c:v>
                </c:pt>
                <c:pt idx="8">
                  <c:v>168.62179894119313</c:v>
                </c:pt>
                <c:pt idx="9">
                  <c:v>166.77644791568511</c:v>
                </c:pt>
                <c:pt idx="10">
                  <c:v>178.88304501845357</c:v>
                </c:pt>
                <c:pt idx="11">
                  <c:v>187.88673117120214</c:v>
                </c:pt>
                <c:pt idx="12">
                  <c:v>182.6374435014223</c:v>
                </c:pt>
                <c:pt idx="13">
                  <c:v>188.19080729160822</c:v>
                </c:pt>
                <c:pt idx="14">
                  <c:v>197.57695496912271</c:v>
                </c:pt>
                <c:pt idx="15">
                  <c:v>203.52084471738144</c:v>
                </c:pt>
                <c:pt idx="16">
                  <c:v>188.42939446174506</c:v>
                </c:pt>
                <c:pt idx="17">
                  <c:v>181.07063616364431</c:v>
                </c:pt>
                <c:pt idx="18">
                  <c:v>192.18069320962513</c:v>
                </c:pt>
                <c:pt idx="19">
                  <c:v>189.62700698671648</c:v>
                </c:pt>
                <c:pt idx="20">
                  <c:v>195.74631997829309</c:v>
                </c:pt>
                <c:pt idx="21">
                  <c:v>195.58253044614685</c:v>
                </c:pt>
                <c:pt idx="22">
                  <c:v>201.38657334781391</c:v>
                </c:pt>
                <c:pt idx="23">
                  <c:v>211.15381018039216</c:v>
                </c:pt>
                <c:pt idx="24">
                  <c:v>214.70268536633938</c:v>
                </c:pt>
                <c:pt idx="25">
                  <c:v>215.12506838286495</c:v>
                </c:pt>
                <c:pt idx="26">
                  <c:v>216.64714370304887</c:v>
                </c:pt>
                <c:pt idx="27">
                  <c:v>215.32060560389544</c:v>
                </c:pt>
                <c:pt idx="28">
                  <c:v>210.24349153067951</c:v>
                </c:pt>
                <c:pt idx="29">
                  <c:v>214.14505897436169</c:v>
                </c:pt>
                <c:pt idx="30">
                  <c:v>206.40291576916621</c:v>
                </c:pt>
                <c:pt idx="31">
                  <c:v>196.12271042467466</c:v>
                </c:pt>
                <c:pt idx="32">
                  <c:v>176.55719893459695</c:v>
                </c:pt>
                <c:pt idx="33">
                  <c:v>196.67847252251511</c:v>
                </c:pt>
                <c:pt idx="34">
                  <c:v>202.97650258837294</c:v>
                </c:pt>
                <c:pt idx="35">
                  <c:v>205.33810236267743</c:v>
                </c:pt>
                <c:pt idx="36">
                  <c:v>215.29989768394427</c:v>
                </c:pt>
                <c:pt idx="37">
                  <c:v>216.2092740834797</c:v>
                </c:pt>
                <c:pt idx="38">
                  <c:v>221.88904657307532</c:v>
                </c:pt>
                <c:pt idx="39">
                  <c:v>219.07790009285515</c:v>
                </c:pt>
                <c:pt idx="40">
                  <c:v>204.88609596582259</c:v>
                </c:pt>
                <c:pt idx="41">
                  <c:v>217.42192784949208</c:v>
                </c:pt>
                <c:pt idx="42">
                  <c:v>215.21681818484242</c:v>
                </c:pt>
                <c:pt idx="43">
                  <c:v>222.11223701071069</c:v>
                </c:pt>
                <c:pt idx="44">
                  <c:v>225.1516562129226</c:v>
                </c:pt>
                <c:pt idx="45">
                  <c:v>229.41500482942848</c:v>
                </c:pt>
                <c:pt idx="46">
                  <c:v>223.83057611983088</c:v>
                </c:pt>
                <c:pt idx="47">
                  <c:v>232.9501505899884</c:v>
                </c:pt>
                <c:pt idx="48">
                  <c:v>236.37007422336336</c:v>
                </c:pt>
                <c:pt idx="49">
                  <c:v>235.18693055325971</c:v>
                </c:pt>
                <c:pt idx="50">
                  <c:v>235.42625119898065</c:v>
                </c:pt>
                <c:pt idx="51">
                  <c:v>233.37799149607434</c:v>
                </c:pt>
                <c:pt idx="52">
                  <c:v>236.55542150356382</c:v>
                </c:pt>
                <c:pt idx="53">
                  <c:v>232.357800868601</c:v>
                </c:pt>
                <c:pt idx="54">
                  <c:v>238.56429811271039</c:v>
                </c:pt>
                <c:pt idx="55">
                  <c:v>234.67734091788165</c:v>
                </c:pt>
                <c:pt idx="56">
                  <c:v>241.84403860158255</c:v>
                </c:pt>
                <c:pt idx="57">
                  <c:v>246.54477879724675</c:v>
                </c:pt>
                <c:pt idx="58">
                  <c:v>249.35687032173854</c:v>
                </c:pt>
                <c:pt idx="59">
                  <c:v>251.49295655894693</c:v>
                </c:pt>
                <c:pt idx="60">
                  <c:v>246.2083379853955</c:v>
                </c:pt>
                <c:pt idx="61">
                  <c:v>250.12989662911497</c:v>
                </c:pt>
                <c:pt idx="62">
                  <c:v>253.19154805394118</c:v>
                </c:pt>
                <c:pt idx="63">
                  <c:v>251.39932707353498</c:v>
                </c:pt>
                <c:pt idx="64">
                  <c:v>250.60324816759095</c:v>
                </c:pt>
                <c:pt idx="65">
                  <c:v>255.58015629506798</c:v>
                </c:pt>
                <c:pt idx="66">
                  <c:v>255.20623799803417</c:v>
                </c:pt>
                <c:pt idx="67">
                  <c:v>260.18425116681851</c:v>
                </c:pt>
                <c:pt idx="68">
                  <c:v>252.08702468296883</c:v>
                </c:pt>
                <c:pt idx="69">
                  <c:v>256.81271382674947</c:v>
                </c:pt>
                <c:pt idx="70">
                  <c:v>254.71949554905873</c:v>
                </c:pt>
                <c:pt idx="71">
                  <c:v>254.31771373322482</c:v>
                </c:pt>
                <c:pt idx="72">
                  <c:v>253.22398837698736</c:v>
                </c:pt>
                <c:pt idx="73">
                  <c:v>257.91495730038139</c:v>
                </c:pt>
                <c:pt idx="74">
                  <c:v>254.42237661047463</c:v>
                </c:pt>
                <c:pt idx="75">
                  <c:v>256.73962051816261</c:v>
                </c:pt>
                <c:pt idx="76">
                  <c:v>255.89841125457104</c:v>
                </c:pt>
                <c:pt idx="77">
                  <c:v>252.29362718359286</c:v>
                </c:pt>
                <c:pt idx="78">
                  <c:v>246.26031101321558</c:v>
                </c:pt>
                <c:pt idx="79">
                  <c:v>244.09288724961931</c:v>
                </c:pt>
                <c:pt idx="80">
                  <c:v>236.84121385130129</c:v>
                </c:pt>
                <c:pt idx="81">
                  <c:v>247.67397708375691</c:v>
                </c:pt>
                <c:pt idx="82">
                  <c:v>242.19145066749721</c:v>
                </c:pt>
                <c:pt idx="83">
                  <c:v>233.68428797918122</c:v>
                </c:pt>
                <c:pt idx="84">
                  <c:v>223.45187214929132</c:v>
                </c:pt>
                <c:pt idx="85">
                  <c:v>231.15741858516787</c:v>
                </c:pt>
                <c:pt idx="86">
                  <c:v>245.48263054445115</c:v>
                </c:pt>
                <c:pt idx="87">
                  <c:v>250.52689145188174</c:v>
                </c:pt>
                <c:pt idx="88">
                  <c:v>246.27534679077019</c:v>
                </c:pt>
                <c:pt idx="89">
                  <c:v>251.92500967260423</c:v>
                </c:pt>
                <c:pt idx="90">
                  <c:v>260.80996068302704</c:v>
                </c:pt>
                <c:pt idx="91">
                  <c:v>260.72239638075524</c:v>
                </c:pt>
                <c:pt idx="92">
                  <c:v>255.86441948644176</c:v>
                </c:pt>
                <c:pt idx="93">
                  <c:v>251.80213795380016</c:v>
                </c:pt>
                <c:pt idx="94">
                  <c:v>272.88777062420633</c:v>
                </c:pt>
                <c:pt idx="95">
                  <c:v>273.9961266009941</c:v>
                </c:pt>
                <c:pt idx="96">
                  <c:v>272.32639836591574</c:v>
                </c:pt>
                <c:pt idx="97">
                  <c:v>278.79024014101509</c:v>
                </c:pt>
                <c:pt idx="98">
                  <c:v>288.4371234824489</c:v>
                </c:pt>
                <c:pt idx="99">
                  <c:v>285.07201590235087</c:v>
                </c:pt>
                <c:pt idx="100">
                  <c:v>280.36556466939368</c:v>
                </c:pt>
                <c:pt idx="101">
                  <c:v>283.83747524223133</c:v>
                </c:pt>
                <c:pt idx="102">
                  <c:v>289.35143892651024</c:v>
                </c:pt>
                <c:pt idx="103">
                  <c:v>295.27646190702785</c:v>
                </c:pt>
                <c:pt idx="104">
                  <c:v>289.27528012985601</c:v>
                </c:pt>
                <c:pt idx="105">
                  <c:v>288.15130655056896</c:v>
                </c:pt>
                <c:pt idx="106">
                  <c:v>292.59493679577974</c:v>
                </c:pt>
                <c:pt idx="107">
                  <c:v>298.04421096384368</c:v>
                </c:pt>
                <c:pt idx="108">
                  <c:v>300.73046954668195</c:v>
                </c:pt>
                <c:pt idx="109">
                  <c:v>298.83355137922257</c:v>
                </c:pt>
                <c:pt idx="110">
                  <c:v>292.01621867233126</c:v>
                </c:pt>
                <c:pt idx="111">
                  <c:v>294.94430696453031</c:v>
                </c:pt>
                <c:pt idx="112">
                  <c:v>302.37639857164299</c:v>
                </c:pt>
                <c:pt idx="113">
                  <c:v>304.56839496577942</c:v>
                </c:pt>
                <c:pt idx="114">
                  <c:v>305.4487331669169</c:v>
                </c:pt>
                <c:pt idx="115">
                  <c:v>306.30984128601665</c:v>
                </c:pt>
                <c:pt idx="116">
                  <c:v>308.71939755113482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75-47CC-B75A-155BDD25AFB5}"/>
            </c:ext>
          </c:extLst>
        </c:ser>
        <c:ser>
          <c:idx val="1"/>
          <c:order val="1"/>
          <c:tx>
            <c:v>MID CAP RETURNS</c:v>
          </c:tx>
          <c:spPr>
            <a:ln w="38100" cmpd="sng">
              <a:solidFill>
                <a:srgbClr val="DC4E46"/>
              </a:solidFill>
              <a:prstDash val="solid"/>
            </a:ln>
          </c:spPr>
          <c:marker>
            <c:symbol val="none"/>
          </c:marker>
          <c:cat>
            <c:numRef>
              <c:f>DATA!$AA$7:$AA$123</c:f>
              <c:numCache>
                <c:formatCode>d/m/yyyy</c:formatCode>
                <c:ptCount val="117"/>
                <c:pt idx="0">
                  <c:v>39846</c:v>
                </c:pt>
                <c:pt idx="1">
                  <c:v>39874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40028</c:v>
                </c:pt>
                <c:pt idx="7">
                  <c:v>40057</c:v>
                </c:pt>
                <c:pt idx="8">
                  <c:v>40087</c:v>
                </c:pt>
                <c:pt idx="9">
                  <c:v>40119</c:v>
                </c:pt>
                <c:pt idx="10">
                  <c:v>40148</c:v>
                </c:pt>
                <c:pt idx="11">
                  <c:v>40182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40301</c:v>
                </c:pt>
                <c:pt idx="16">
                  <c:v>40330</c:v>
                </c:pt>
                <c:pt idx="17">
                  <c:v>40360</c:v>
                </c:pt>
                <c:pt idx="18">
                  <c:v>40392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40546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40665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40819</c:v>
                </c:pt>
                <c:pt idx="33">
                  <c:v>40848</c:v>
                </c:pt>
                <c:pt idx="34">
                  <c:v>40878</c:v>
                </c:pt>
                <c:pt idx="35">
                  <c:v>40911</c:v>
                </c:pt>
                <c:pt idx="36">
                  <c:v>40940</c:v>
                </c:pt>
                <c:pt idx="37">
                  <c:v>40969</c:v>
                </c:pt>
                <c:pt idx="38">
                  <c:v>41001</c:v>
                </c:pt>
                <c:pt idx="39">
                  <c:v>41030</c:v>
                </c:pt>
                <c:pt idx="40">
                  <c:v>41061</c:v>
                </c:pt>
                <c:pt idx="41">
                  <c:v>41092</c:v>
                </c:pt>
                <c:pt idx="42">
                  <c:v>41122</c:v>
                </c:pt>
                <c:pt idx="43">
                  <c:v>41156</c:v>
                </c:pt>
                <c:pt idx="44">
                  <c:v>41183</c:v>
                </c:pt>
                <c:pt idx="45">
                  <c:v>41214</c:v>
                </c:pt>
                <c:pt idx="46">
                  <c:v>41246</c:v>
                </c:pt>
                <c:pt idx="47">
                  <c:v>41276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41428</c:v>
                </c:pt>
                <c:pt idx="53">
                  <c:v>41456</c:v>
                </c:pt>
                <c:pt idx="54">
                  <c:v>41487</c:v>
                </c:pt>
                <c:pt idx="55">
                  <c:v>41520</c:v>
                </c:pt>
                <c:pt idx="56">
                  <c:v>41548</c:v>
                </c:pt>
                <c:pt idx="57">
                  <c:v>41579</c:v>
                </c:pt>
                <c:pt idx="58">
                  <c:v>41610</c:v>
                </c:pt>
                <c:pt idx="59">
                  <c:v>41641</c:v>
                </c:pt>
                <c:pt idx="60">
                  <c:v>41673</c:v>
                </c:pt>
                <c:pt idx="61">
                  <c:v>41701</c:v>
                </c:pt>
                <c:pt idx="62">
                  <c:v>41730</c:v>
                </c:pt>
                <c:pt idx="63">
                  <c:v>41760</c:v>
                </c:pt>
                <c:pt idx="64">
                  <c:v>41792</c:v>
                </c:pt>
                <c:pt idx="65">
                  <c:v>41821</c:v>
                </c:pt>
                <c:pt idx="66">
                  <c:v>41852</c:v>
                </c:pt>
                <c:pt idx="67">
                  <c:v>41884</c:v>
                </c:pt>
                <c:pt idx="68">
                  <c:v>41913</c:v>
                </c:pt>
                <c:pt idx="69">
                  <c:v>41946</c:v>
                </c:pt>
                <c:pt idx="70">
                  <c:v>41974</c:v>
                </c:pt>
                <c:pt idx="71">
                  <c:v>42006</c:v>
                </c:pt>
                <c:pt idx="72">
                  <c:v>42037</c:v>
                </c:pt>
                <c:pt idx="73">
                  <c:v>42065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42219</c:v>
                </c:pt>
                <c:pt idx="79">
                  <c:v>42248</c:v>
                </c:pt>
                <c:pt idx="80">
                  <c:v>42278</c:v>
                </c:pt>
                <c:pt idx="81">
                  <c:v>42310</c:v>
                </c:pt>
                <c:pt idx="82">
                  <c:v>42339</c:v>
                </c:pt>
                <c:pt idx="83">
                  <c:v>42373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42492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42646</c:v>
                </c:pt>
                <c:pt idx="93">
                  <c:v>42675</c:v>
                </c:pt>
                <c:pt idx="94">
                  <c:v>42705</c:v>
                </c:pt>
                <c:pt idx="95">
                  <c:v>42738</c:v>
                </c:pt>
                <c:pt idx="96">
                  <c:v>42767</c:v>
                </c:pt>
                <c:pt idx="97">
                  <c:v>42795</c:v>
                </c:pt>
                <c:pt idx="98">
                  <c:v>42828</c:v>
                </c:pt>
                <c:pt idx="99">
                  <c:v>42856</c:v>
                </c:pt>
                <c:pt idx="100">
                  <c:v>42887</c:v>
                </c:pt>
                <c:pt idx="101">
                  <c:v>42919</c:v>
                </c:pt>
                <c:pt idx="102">
                  <c:v>42948</c:v>
                </c:pt>
                <c:pt idx="103">
                  <c:v>42979</c:v>
                </c:pt>
                <c:pt idx="104">
                  <c:v>43010</c:v>
                </c:pt>
                <c:pt idx="105">
                  <c:v>43040</c:v>
                </c:pt>
                <c:pt idx="106">
                  <c:v>43070</c:v>
                </c:pt>
                <c:pt idx="107">
                  <c:v>43102</c:v>
                </c:pt>
                <c:pt idx="108">
                  <c:v>43132</c:v>
                </c:pt>
                <c:pt idx="109">
                  <c:v>43160</c:v>
                </c:pt>
                <c:pt idx="110">
                  <c:v>43192</c:v>
                </c:pt>
                <c:pt idx="111">
                  <c:v>43221</c:v>
                </c:pt>
                <c:pt idx="112">
                  <c:v>43252</c:v>
                </c:pt>
                <c:pt idx="113">
                  <c:v>43283</c:v>
                </c:pt>
                <c:pt idx="114">
                  <c:v>43313</c:v>
                </c:pt>
                <c:pt idx="115">
                  <c:v>43347</c:v>
                </c:pt>
                <c:pt idx="116">
                  <c:v>43374</c:v>
                </c:pt>
              </c:numCache>
            </c:numRef>
          </c:cat>
          <c:val>
            <c:numRef>
              <c:f>DATA!$AC$7:$AC$123</c:f>
              <c:numCache>
                <c:formatCode>0.00</c:formatCode>
                <c:ptCount val="117"/>
                <c:pt idx="0">
                  <c:v>90.737106776395905</c:v>
                </c:pt>
                <c:pt idx="1">
                  <c:v>75.105551072581733</c:v>
                </c:pt>
                <c:pt idx="2">
                  <c:v>92.254366150550553</c:v>
                </c:pt>
                <c:pt idx="3">
                  <c:v>105.28298005217181</c:v>
                </c:pt>
                <c:pt idx="4">
                  <c:v>112.01800167379241</c:v>
                </c:pt>
                <c:pt idx="5">
                  <c:v>109.96103367756383</c:v>
                </c:pt>
                <c:pt idx="6">
                  <c:v>119.66595168565841</c:v>
                </c:pt>
                <c:pt idx="7">
                  <c:v>119.53489012024217</c:v>
                </c:pt>
                <c:pt idx="8">
                  <c:v>124.18885670623685</c:v>
                </c:pt>
                <c:pt idx="9">
                  <c:v>123.03492966942321</c:v>
                </c:pt>
                <c:pt idx="10">
                  <c:v>128.04127652693703</c:v>
                </c:pt>
                <c:pt idx="11">
                  <c:v>134.20256086388397</c:v>
                </c:pt>
                <c:pt idx="12">
                  <c:v>130.86990013094874</c:v>
                </c:pt>
                <c:pt idx="13">
                  <c:v>136.1211134488866</c:v>
                </c:pt>
                <c:pt idx="14">
                  <c:v>142.28206212772474</c:v>
                </c:pt>
                <c:pt idx="15">
                  <c:v>147.16736271781946</c:v>
                </c:pt>
                <c:pt idx="16">
                  <c:v>135.96723187978097</c:v>
                </c:pt>
                <c:pt idx="17">
                  <c:v>131.24854322699974</c:v>
                </c:pt>
                <c:pt idx="18">
                  <c:v>140.77168073089919</c:v>
                </c:pt>
                <c:pt idx="19">
                  <c:v>137.03452571679239</c:v>
                </c:pt>
                <c:pt idx="20">
                  <c:v>144.80169825837936</c:v>
                </c:pt>
                <c:pt idx="21">
                  <c:v>147.87919424810457</c:v>
                </c:pt>
                <c:pt idx="22">
                  <c:v>152.88256848172759</c:v>
                </c:pt>
                <c:pt idx="23">
                  <c:v>158.60490388838895</c:v>
                </c:pt>
                <c:pt idx="24">
                  <c:v>160.69319278018651</c:v>
                </c:pt>
                <c:pt idx="25">
                  <c:v>161.86879061664092</c:v>
                </c:pt>
                <c:pt idx="26">
                  <c:v>166.74070183700985</c:v>
                </c:pt>
                <c:pt idx="27">
                  <c:v>168.06442774777739</c:v>
                </c:pt>
                <c:pt idx="28">
                  <c:v>164.667111116781</c:v>
                </c:pt>
                <c:pt idx="29">
                  <c:v>166.69003496314889</c:v>
                </c:pt>
                <c:pt idx="30">
                  <c:v>160.84912287823764</c:v>
                </c:pt>
                <c:pt idx="31">
                  <c:v>152.68949370944443</c:v>
                </c:pt>
                <c:pt idx="32">
                  <c:v>139.26675260162691</c:v>
                </c:pt>
                <c:pt idx="33">
                  <c:v>154.52890944508999</c:v>
                </c:pt>
                <c:pt idx="34">
                  <c:v>156.84758859940914</c:v>
                </c:pt>
                <c:pt idx="35">
                  <c:v>157.90837300551303</c:v>
                </c:pt>
                <c:pt idx="36">
                  <c:v>165.40125302973593</c:v>
                </c:pt>
                <c:pt idx="37">
                  <c:v>168.62827494158577</c:v>
                </c:pt>
                <c:pt idx="38">
                  <c:v>170.04417483821908</c:v>
                </c:pt>
                <c:pt idx="39">
                  <c:v>169.6358423897525</c:v>
                </c:pt>
                <c:pt idx="40">
                  <c:v>159.69322262998796</c:v>
                </c:pt>
                <c:pt idx="41">
                  <c:v>165.4588747919841</c:v>
                </c:pt>
                <c:pt idx="42">
                  <c:v>163.76449625314655</c:v>
                </c:pt>
                <c:pt idx="43">
                  <c:v>169.19066942990605</c:v>
                </c:pt>
                <c:pt idx="44">
                  <c:v>169.37899271401875</c:v>
                </c:pt>
                <c:pt idx="45">
                  <c:v>171.34812519459845</c:v>
                </c:pt>
                <c:pt idx="46">
                  <c:v>170.70841067989394</c:v>
                </c:pt>
                <c:pt idx="47">
                  <c:v>175.63945624139916</c:v>
                </c:pt>
                <c:pt idx="48">
                  <c:v>180.92178123303225</c:v>
                </c:pt>
                <c:pt idx="49">
                  <c:v>180.6095105963914</c:v>
                </c:pt>
                <c:pt idx="50">
                  <c:v>184.62717621909869</c:v>
                </c:pt>
                <c:pt idx="51">
                  <c:v>184.35753078097366</c:v>
                </c:pt>
                <c:pt idx="52">
                  <c:v>188.00310633473461</c:v>
                </c:pt>
                <c:pt idx="53">
                  <c:v>187.29252167401322</c:v>
                </c:pt>
                <c:pt idx="54">
                  <c:v>194.57972384459393</c:v>
                </c:pt>
                <c:pt idx="55">
                  <c:v>188.51497147581733</c:v>
                </c:pt>
                <c:pt idx="56">
                  <c:v>195.36147047447153</c:v>
                </c:pt>
                <c:pt idx="57">
                  <c:v>197.60645143189677</c:v>
                </c:pt>
                <c:pt idx="58">
                  <c:v>198.60822986320153</c:v>
                </c:pt>
                <c:pt idx="59">
                  <c:v>200.49448409880813</c:v>
                </c:pt>
                <c:pt idx="60">
                  <c:v>195.77993948357516</c:v>
                </c:pt>
                <c:pt idx="61">
                  <c:v>203.73341932278487</c:v>
                </c:pt>
                <c:pt idx="62">
                  <c:v>205.51417683366108</c:v>
                </c:pt>
                <c:pt idx="63">
                  <c:v>203.21085232964859</c:v>
                </c:pt>
                <c:pt idx="64">
                  <c:v>204.92736821965929</c:v>
                </c:pt>
                <c:pt idx="65">
                  <c:v>209.50588158275065</c:v>
                </c:pt>
                <c:pt idx="66">
                  <c:v>204.11131757836026</c:v>
                </c:pt>
                <c:pt idx="67">
                  <c:v>209.64160654192386</c:v>
                </c:pt>
                <c:pt idx="68">
                  <c:v>203.33723664703669</c:v>
                </c:pt>
                <c:pt idx="69">
                  <c:v>208.42804326180857</c:v>
                </c:pt>
                <c:pt idx="70">
                  <c:v>208.67932933735281</c:v>
                </c:pt>
                <c:pt idx="71">
                  <c:v>210.57999700502586</c:v>
                </c:pt>
                <c:pt idx="72">
                  <c:v>210.29610742716139</c:v>
                </c:pt>
                <c:pt idx="73">
                  <c:v>215.1614007107332</c:v>
                </c:pt>
                <c:pt idx="74">
                  <c:v>215.23849902507845</c:v>
                </c:pt>
                <c:pt idx="75">
                  <c:v>214.89216548341426</c:v>
                </c:pt>
                <c:pt idx="76">
                  <c:v>215.77686488490681</c:v>
                </c:pt>
                <c:pt idx="77">
                  <c:v>214.57638825173598</c:v>
                </c:pt>
                <c:pt idx="78">
                  <c:v>213.91350881240237</c:v>
                </c:pt>
                <c:pt idx="79">
                  <c:v>205.78042130952514</c:v>
                </c:pt>
                <c:pt idx="80">
                  <c:v>205.035881838818</c:v>
                </c:pt>
                <c:pt idx="81">
                  <c:v>212.31977533560504</c:v>
                </c:pt>
                <c:pt idx="82">
                  <c:v>212.80887430364933</c:v>
                </c:pt>
                <c:pt idx="83">
                  <c:v>206.43066449037505</c:v>
                </c:pt>
                <c:pt idx="84">
                  <c:v>201.91855580525336</c:v>
                </c:pt>
                <c:pt idx="85">
                  <c:v>205.43805918234108</c:v>
                </c:pt>
                <c:pt idx="86">
                  <c:v>211.91425032344475</c:v>
                </c:pt>
                <c:pt idx="87">
                  <c:v>213.43465680991395</c:v>
                </c:pt>
                <c:pt idx="88">
                  <c:v>215.12161210668762</c:v>
                </c:pt>
                <c:pt idx="89">
                  <c:v>215.23371811645586</c:v>
                </c:pt>
                <c:pt idx="90">
                  <c:v>218.89189747870807</c:v>
                </c:pt>
                <c:pt idx="91">
                  <c:v>219.43849316770815</c:v>
                </c:pt>
                <c:pt idx="92">
                  <c:v>218.06344637732832</c:v>
                </c:pt>
                <c:pt idx="93">
                  <c:v>214.94622807477592</c:v>
                </c:pt>
                <c:pt idx="94">
                  <c:v>223.59878060119809</c:v>
                </c:pt>
                <c:pt idx="95">
                  <c:v>226.47074354043224</c:v>
                </c:pt>
                <c:pt idx="96">
                  <c:v>227.28516356558345</c:v>
                </c:pt>
                <c:pt idx="97">
                  <c:v>231.72650600692589</c:v>
                </c:pt>
                <c:pt idx="98">
                  <c:v>228.95560051459535</c:v>
                </c:pt>
                <c:pt idx="99">
                  <c:v>230.58292934381942</c:v>
                </c:pt>
                <c:pt idx="100">
                  <c:v>231.18729110901623</c:v>
                </c:pt>
                <c:pt idx="101">
                  <c:v>231.76914216201217</c:v>
                </c:pt>
                <c:pt idx="102">
                  <c:v>232.14342261069365</c:v>
                </c:pt>
                <c:pt idx="103">
                  <c:v>230.62298194924813</c:v>
                </c:pt>
                <c:pt idx="104">
                  <c:v>234.83637942535285</c:v>
                </c:pt>
                <c:pt idx="105">
                  <c:v>235.89048735407769</c:v>
                </c:pt>
                <c:pt idx="106">
                  <c:v>239.41379209152373</c:v>
                </c:pt>
                <c:pt idx="107">
                  <c:v>240.61616939942311</c:v>
                </c:pt>
                <c:pt idx="108">
                  <c:v>242.69663420519774</c:v>
                </c:pt>
                <c:pt idx="109">
                  <c:v>236.91556382583894</c:v>
                </c:pt>
                <c:pt idx="110">
                  <c:v>236.43890854684105</c:v>
                </c:pt>
                <c:pt idx="111">
                  <c:v>238.85049024148663</c:v>
                </c:pt>
                <c:pt idx="112">
                  <c:v>243.04081036789853</c:v>
                </c:pt>
                <c:pt idx="113">
                  <c:v>242.8018312377213</c:v>
                </c:pt>
                <c:pt idx="114">
                  <c:v>244.06101276972549</c:v>
                </c:pt>
                <c:pt idx="115">
                  <c:v>247.20571136697055</c:v>
                </c:pt>
                <c:pt idx="116">
                  <c:v>245.42817100842396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75-47CC-B75A-155BDD25AFB5}"/>
            </c:ext>
          </c:extLst>
        </c:ser>
        <c:ser>
          <c:idx val="2"/>
          <c:order val="2"/>
          <c:tx>
            <c:v>OIL RETURNS</c:v>
          </c:tx>
          <c:spPr>
            <a:ln w="38100" cmpd="sng">
              <a:solidFill>
                <a:srgbClr val="59AC4C"/>
              </a:solidFill>
              <a:prstDash val="solid"/>
            </a:ln>
          </c:spPr>
          <c:marker>
            <c:symbol val="none"/>
          </c:marker>
          <c:cat>
            <c:numRef>
              <c:f>DATA!$AA$7:$AA$123</c:f>
              <c:numCache>
                <c:formatCode>d/m/yyyy</c:formatCode>
                <c:ptCount val="117"/>
                <c:pt idx="0">
                  <c:v>39846</c:v>
                </c:pt>
                <c:pt idx="1">
                  <c:v>39874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40028</c:v>
                </c:pt>
                <c:pt idx="7">
                  <c:v>40057</c:v>
                </c:pt>
                <c:pt idx="8">
                  <c:v>40087</c:v>
                </c:pt>
                <c:pt idx="9">
                  <c:v>40119</c:v>
                </c:pt>
                <c:pt idx="10">
                  <c:v>40148</c:v>
                </c:pt>
                <c:pt idx="11">
                  <c:v>40182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40301</c:v>
                </c:pt>
                <c:pt idx="16">
                  <c:v>40330</c:v>
                </c:pt>
                <c:pt idx="17">
                  <c:v>40360</c:v>
                </c:pt>
                <c:pt idx="18">
                  <c:v>40392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40546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40665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40819</c:v>
                </c:pt>
                <c:pt idx="33">
                  <c:v>40848</c:v>
                </c:pt>
                <c:pt idx="34">
                  <c:v>40878</c:v>
                </c:pt>
                <c:pt idx="35">
                  <c:v>40911</c:v>
                </c:pt>
                <c:pt idx="36">
                  <c:v>40940</c:v>
                </c:pt>
                <c:pt idx="37">
                  <c:v>40969</c:v>
                </c:pt>
                <c:pt idx="38">
                  <c:v>41001</c:v>
                </c:pt>
                <c:pt idx="39">
                  <c:v>41030</c:v>
                </c:pt>
                <c:pt idx="40">
                  <c:v>41061</c:v>
                </c:pt>
                <c:pt idx="41">
                  <c:v>41092</c:v>
                </c:pt>
                <c:pt idx="42">
                  <c:v>41122</c:v>
                </c:pt>
                <c:pt idx="43">
                  <c:v>41156</c:v>
                </c:pt>
                <c:pt idx="44">
                  <c:v>41183</c:v>
                </c:pt>
                <c:pt idx="45">
                  <c:v>41214</c:v>
                </c:pt>
                <c:pt idx="46">
                  <c:v>41246</c:v>
                </c:pt>
                <c:pt idx="47">
                  <c:v>41276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41428</c:v>
                </c:pt>
                <c:pt idx="53">
                  <c:v>41456</c:v>
                </c:pt>
                <c:pt idx="54">
                  <c:v>41487</c:v>
                </c:pt>
                <c:pt idx="55">
                  <c:v>41520</c:v>
                </c:pt>
                <c:pt idx="56">
                  <c:v>41548</c:v>
                </c:pt>
                <c:pt idx="57">
                  <c:v>41579</c:v>
                </c:pt>
                <c:pt idx="58">
                  <c:v>41610</c:v>
                </c:pt>
                <c:pt idx="59">
                  <c:v>41641</c:v>
                </c:pt>
                <c:pt idx="60">
                  <c:v>41673</c:v>
                </c:pt>
                <c:pt idx="61">
                  <c:v>41701</c:v>
                </c:pt>
                <c:pt idx="62">
                  <c:v>41730</c:v>
                </c:pt>
                <c:pt idx="63">
                  <c:v>41760</c:v>
                </c:pt>
                <c:pt idx="64">
                  <c:v>41792</c:v>
                </c:pt>
                <c:pt idx="65">
                  <c:v>41821</c:v>
                </c:pt>
                <c:pt idx="66">
                  <c:v>41852</c:v>
                </c:pt>
                <c:pt idx="67">
                  <c:v>41884</c:v>
                </c:pt>
                <c:pt idx="68">
                  <c:v>41913</c:v>
                </c:pt>
                <c:pt idx="69">
                  <c:v>41946</c:v>
                </c:pt>
                <c:pt idx="70">
                  <c:v>41974</c:v>
                </c:pt>
                <c:pt idx="71">
                  <c:v>42006</c:v>
                </c:pt>
                <c:pt idx="72">
                  <c:v>42037</c:v>
                </c:pt>
                <c:pt idx="73">
                  <c:v>42065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42219</c:v>
                </c:pt>
                <c:pt idx="79">
                  <c:v>42248</c:v>
                </c:pt>
                <c:pt idx="80">
                  <c:v>42278</c:v>
                </c:pt>
                <c:pt idx="81">
                  <c:v>42310</c:v>
                </c:pt>
                <c:pt idx="82">
                  <c:v>42339</c:v>
                </c:pt>
                <c:pt idx="83">
                  <c:v>42373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42492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42646</c:v>
                </c:pt>
                <c:pt idx="93">
                  <c:v>42675</c:v>
                </c:pt>
                <c:pt idx="94">
                  <c:v>42705</c:v>
                </c:pt>
                <c:pt idx="95">
                  <c:v>42738</c:v>
                </c:pt>
                <c:pt idx="96">
                  <c:v>42767</c:v>
                </c:pt>
                <c:pt idx="97">
                  <c:v>42795</c:v>
                </c:pt>
                <c:pt idx="98">
                  <c:v>42828</c:v>
                </c:pt>
                <c:pt idx="99">
                  <c:v>42856</c:v>
                </c:pt>
                <c:pt idx="100">
                  <c:v>42887</c:v>
                </c:pt>
                <c:pt idx="101">
                  <c:v>42919</c:v>
                </c:pt>
                <c:pt idx="102">
                  <c:v>42948</c:v>
                </c:pt>
                <c:pt idx="103">
                  <c:v>42979</c:v>
                </c:pt>
                <c:pt idx="104">
                  <c:v>43010</c:v>
                </c:pt>
                <c:pt idx="105">
                  <c:v>43040</c:v>
                </c:pt>
                <c:pt idx="106">
                  <c:v>43070</c:v>
                </c:pt>
                <c:pt idx="107">
                  <c:v>43102</c:v>
                </c:pt>
                <c:pt idx="108">
                  <c:v>43132</c:v>
                </c:pt>
                <c:pt idx="109">
                  <c:v>43160</c:v>
                </c:pt>
                <c:pt idx="110">
                  <c:v>43192</c:v>
                </c:pt>
                <c:pt idx="111">
                  <c:v>43221</c:v>
                </c:pt>
                <c:pt idx="112">
                  <c:v>43252</c:v>
                </c:pt>
                <c:pt idx="113">
                  <c:v>43283</c:v>
                </c:pt>
                <c:pt idx="114">
                  <c:v>43313</c:v>
                </c:pt>
                <c:pt idx="115">
                  <c:v>43347</c:v>
                </c:pt>
                <c:pt idx="116">
                  <c:v>43374</c:v>
                </c:pt>
              </c:numCache>
            </c:numRef>
          </c:cat>
          <c:val>
            <c:numRef>
              <c:f>DATA!$AD$7:$AD$123</c:f>
              <c:numCache>
                <c:formatCode>0.00</c:formatCode>
                <c:ptCount val="117"/>
                <c:pt idx="0">
                  <c:v>86.491152352179526</c:v>
                </c:pt>
                <c:pt idx="1">
                  <c:v>86.665803050782316</c:v>
                </c:pt>
                <c:pt idx="2">
                  <c:v>107.18884165601271</c:v>
                </c:pt>
                <c:pt idx="3">
                  <c:v>117.12891191846364</c:v>
                </c:pt>
                <c:pt idx="4">
                  <c:v>146.03868635455385</c:v>
                </c:pt>
                <c:pt idx="5">
                  <c:v>147.10313663160255</c:v>
                </c:pt>
                <c:pt idx="6">
                  <c:v>150.3782773039442</c:v>
                </c:pt>
                <c:pt idx="7">
                  <c:v>145.44673217960781</c:v>
                </c:pt>
                <c:pt idx="8">
                  <c:v>149.51726854992376</c:v>
                </c:pt>
                <c:pt idx="9">
                  <c:v>159.83921150389156</c:v>
                </c:pt>
                <c:pt idx="10">
                  <c:v>160.14639184434978</c:v>
                </c:pt>
                <c:pt idx="11">
                  <c:v>164.15302703638756</c:v>
                </c:pt>
                <c:pt idx="12">
                  <c:v>155.4669762450736</c:v>
                </c:pt>
                <c:pt idx="13">
                  <c:v>161.20391027704994</c:v>
                </c:pt>
                <c:pt idx="14">
                  <c:v>169.0438086252075</c:v>
                </c:pt>
                <c:pt idx="15">
                  <c:v>170.59912852623259</c:v>
                </c:pt>
                <c:pt idx="16">
                  <c:v>154.80843355001724</c:v>
                </c:pt>
                <c:pt idx="17">
                  <c:v>155.31821585919332</c:v>
                </c:pt>
                <c:pt idx="18">
                  <c:v>166.81924396063266</c:v>
                </c:pt>
                <c:pt idx="19">
                  <c:v>157.68474678826973</c:v>
                </c:pt>
                <c:pt idx="20">
                  <c:v>168.06223292005163</c:v>
                </c:pt>
                <c:pt idx="21">
                  <c:v>169.74156608994622</c:v>
                </c:pt>
                <c:pt idx="22">
                  <c:v>174.32263902544952</c:v>
                </c:pt>
                <c:pt idx="23">
                  <c:v>179.85578023582414</c:v>
                </c:pt>
                <c:pt idx="24">
                  <c:v>179.00378678961988</c:v>
                </c:pt>
                <c:pt idx="25">
                  <c:v>188.76472101899083</c:v>
                </c:pt>
                <c:pt idx="26">
                  <c:v>197.10558220538047</c:v>
                </c:pt>
                <c:pt idx="27">
                  <c:v>202.27512083795412</c:v>
                </c:pt>
                <c:pt idx="28">
                  <c:v>190.62078679989915</c:v>
                </c:pt>
                <c:pt idx="29">
                  <c:v>185.28625693650298</c:v>
                </c:pt>
                <c:pt idx="30">
                  <c:v>185.23359209555079</c:v>
                </c:pt>
                <c:pt idx="31">
                  <c:v>178.95263519809058</c:v>
                </c:pt>
                <c:pt idx="32">
                  <c:v>166.22352241275379</c:v>
                </c:pt>
                <c:pt idx="33">
                  <c:v>185.00976129949518</c:v>
                </c:pt>
                <c:pt idx="34">
                  <c:v>193.69833923636469</c:v>
                </c:pt>
                <c:pt idx="35">
                  <c:v>196.45283025432875</c:v>
                </c:pt>
                <c:pt idx="36">
                  <c:v>191.25663755813605</c:v>
                </c:pt>
                <c:pt idx="37">
                  <c:v>202.76160631133757</c:v>
                </c:pt>
                <c:pt idx="38">
                  <c:v>199.44481101549047</c:v>
                </c:pt>
                <c:pt idx="39">
                  <c:v>200.32858940568337</c:v>
                </c:pt>
                <c:pt idx="40">
                  <c:v>178.72911691133521</c:v>
                </c:pt>
                <c:pt idx="41">
                  <c:v>179.35389163198883</c:v>
                </c:pt>
                <c:pt idx="42">
                  <c:v>185.51508566183958</c:v>
                </c:pt>
                <c:pt idx="43">
                  <c:v>192.70212873910873</c:v>
                </c:pt>
                <c:pt idx="44">
                  <c:v>189.74305213889886</c:v>
                </c:pt>
                <c:pt idx="45">
                  <c:v>183.91476494166702</c:v>
                </c:pt>
                <c:pt idx="46">
                  <c:v>186.2112398526786</c:v>
                </c:pt>
                <c:pt idx="47">
                  <c:v>190.7347553987556</c:v>
                </c:pt>
                <c:pt idx="48">
                  <c:v>195.72831209978651</c:v>
                </c:pt>
                <c:pt idx="49">
                  <c:v>188.47659889532707</c:v>
                </c:pt>
                <c:pt idx="50">
                  <c:v>195.52335672505797</c:v>
                </c:pt>
                <c:pt idx="51">
                  <c:v>189.30104293088883</c:v>
                </c:pt>
                <c:pt idx="52">
                  <c:v>191.95950717344624</c:v>
                </c:pt>
                <c:pt idx="53">
                  <c:v>196.81772012154681</c:v>
                </c:pt>
                <c:pt idx="54">
                  <c:v>206.92079186356131</c:v>
                </c:pt>
                <c:pt idx="55">
                  <c:v>205.86416010899646</c:v>
                </c:pt>
                <c:pt idx="56">
                  <c:v>201.451982123048</c:v>
                </c:pt>
                <c:pt idx="57">
                  <c:v>194.17052387138199</c:v>
                </c:pt>
                <c:pt idx="58">
                  <c:v>193.33551700107228</c:v>
                </c:pt>
                <c:pt idx="59">
                  <c:v>198.53696658538266</c:v>
                </c:pt>
                <c:pt idx="60">
                  <c:v>196.23706790250526</c:v>
                </c:pt>
                <c:pt idx="61">
                  <c:v>205.04138191266807</c:v>
                </c:pt>
                <c:pt idx="62">
                  <c:v>200.10428698319799</c:v>
                </c:pt>
                <c:pt idx="63">
                  <c:v>199.78345281435901</c:v>
                </c:pt>
                <c:pt idx="64">
                  <c:v>202.85124601492228</c:v>
                </c:pt>
                <c:pt idx="65">
                  <c:v>205.65206576704486</c:v>
                </c:pt>
                <c:pt idx="66">
                  <c:v>198.5702355031375</c:v>
                </c:pt>
                <c:pt idx="67">
                  <c:v>196.47583419541377</c:v>
                </c:pt>
                <c:pt idx="68">
                  <c:v>191.15390995457062</c:v>
                </c:pt>
                <c:pt idx="69">
                  <c:v>177.98296318944332</c:v>
                </c:pt>
                <c:pt idx="70">
                  <c:v>165.56864483453091</c:v>
                </c:pt>
                <c:pt idx="71">
                  <c:v>144.64110860264685</c:v>
                </c:pt>
                <c:pt idx="72">
                  <c:v>135.49521417449435</c:v>
                </c:pt>
                <c:pt idx="73">
                  <c:v>135.5355611585573</c:v>
                </c:pt>
                <c:pt idx="74">
                  <c:v>136.5438289544839</c:v>
                </c:pt>
                <c:pt idx="75">
                  <c:v>154.63127155779793</c:v>
                </c:pt>
                <c:pt idx="76">
                  <c:v>156.40641948679203</c:v>
                </c:pt>
                <c:pt idx="77">
                  <c:v>151.02435968612758</c:v>
                </c:pt>
                <c:pt idx="78">
                  <c:v>130.3256237310714</c:v>
                </c:pt>
                <c:pt idx="79">
                  <c:v>130.85694983246611</c:v>
                </c:pt>
                <c:pt idx="80">
                  <c:v>129.38150389544785</c:v>
                </c:pt>
                <c:pt idx="81">
                  <c:v>132.51069477609155</c:v>
                </c:pt>
                <c:pt idx="82">
                  <c:v>123.21290543929052</c:v>
                </c:pt>
                <c:pt idx="83">
                  <c:v>111.05042037357964</c:v>
                </c:pt>
                <c:pt idx="84">
                  <c:v>97.06783060208889</c:v>
                </c:pt>
                <c:pt idx="85">
                  <c:v>105.8597344604064</c:v>
                </c:pt>
                <c:pt idx="86">
                  <c:v>112.80740887901105</c:v>
                </c:pt>
                <c:pt idx="87">
                  <c:v>134.52526699262887</c:v>
                </c:pt>
                <c:pt idx="88">
                  <c:v>143.97144832358018</c:v>
                </c:pt>
                <c:pt idx="89">
                  <c:v>143.93064032521249</c:v>
                </c:pt>
                <c:pt idx="90">
                  <c:v>125.70243048646989</c:v>
                </c:pt>
                <c:pt idx="91">
                  <c:v>133.4408228978528</c:v>
                </c:pt>
                <c:pt idx="92">
                  <c:v>146.53164773566562</c:v>
                </c:pt>
                <c:pt idx="93">
                  <c:v>142.14730026588484</c:v>
                </c:pt>
                <c:pt idx="94">
                  <c:v>151.55377123224437</c:v>
                </c:pt>
                <c:pt idx="95">
                  <c:v>157.37045748371324</c:v>
                </c:pt>
                <c:pt idx="96">
                  <c:v>157.09283394123685</c:v>
                </c:pt>
                <c:pt idx="97">
                  <c:v>157.00003512906164</c:v>
                </c:pt>
                <c:pt idx="98">
                  <c:v>150.33089152883872</c:v>
                </c:pt>
                <c:pt idx="99">
                  <c:v>147.54426732501707</c:v>
                </c:pt>
                <c:pt idx="100">
                  <c:v>146.56146634221608</c:v>
                </c:pt>
                <c:pt idx="101">
                  <c:v>143.89397254569002</c:v>
                </c:pt>
                <c:pt idx="102">
                  <c:v>148.33416799926979</c:v>
                </c:pt>
                <c:pt idx="103">
                  <c:v>144.53026238494922</c:v>
                </c:pt>
                <c:pt idx="104">
                  <c:v>151.48733576198453</c:v>
                </c:pt>
                <c:pt idx="105">
                  <c:v>158.84202140848512</c:v>
                </c:pt>
                <c:pt idx="106">
                  <c:v>166.31900115065824</c:v>
                </c:pt>
                <c:pt idx="107">
                  <c:v>169.76314097245398</c:v>
                </c:pt>
                <c:pt idx="108">
                  <c:v>178.17791652322424</c:v>
                </c:pt>
                <c:pt idx="109">
                  <c:v>171.3635544147445</c:v>
                </c:pt>
                <c:pt idx="110">
                  <c:v>174.67557277841067</c:v>
                </c:pt>
                <c:pt idx="111">
                  <c:v>181.40466339894709</c:v>
                </c:pt>
                <c:pt idx="112">
                  <c:v>179.26339945842665</c:v>
                </c:pt>
                <c:pt idx="113">
                  <c:v>191.61714508978966</c:v>
                </c:pt>
                <c:pt idx="114">
                  <c:v>183.12377208465034</c:v>
                </c:pt>
                <c:pt idx="115">
                  <c:v>186.39010374294182</c:v>
                </c:pt>
                <c:pt idx="116">
                  <c:v>194.16167952653993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75-47CC-B75A-155BDD25A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614096"/>
        <c:axId val="375614488"/>
      </c:lineChart>
      <c:dateAx>
        <c:axId val="375614096"/>
        <c:scaling>
          <c:orientation val="minMax"/>
          <c:max val="43374"/>
          <c:min val="42644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375614488"/>
        <c:crosses val="autoZero"/>
        <c:auto val="1"/>
        <c:lblOffset val="100"/>
        <c:baseTimeUnit val="days"/>
        <c:majorUnit val="12"/>
        <c:majorTimeUnit val="months"/>
      </c:dateAx>
      <c:valAx>
        <c:axId val="375614488"/>
        <c:scaling>
          <c:orientation val="minMax"/>
          <c:max val="350"/>
          <c:min val="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&quot;$&quot;#,##0" sourceLinked="0"/>
        <c:majorTickMark val="cross"/>
        <c:minorTickMark val="cross"/>
        <c:tickLblPos val="nextTo"/>
        <c:spPr>
          <a:ln w="47625">
            <a:noFill/>
          </a:ln>
        </c:spPr>
        <c:crossAx val="375614096"/>
        <c:crosses val="autoZero"/>
        <c:crossBetween val="between"/>
        <c:majorUnit val="100"/>
        <c:minorUnit val="20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7.3251069310780598E-2"/>
          <c:y val="0.70569443251176078"/>
          <c:w val="0.5788065033537475"/>
          <c:h val="3.9462407760355082E-2"/>
        </c:manualLayout>
      </c:layout>
      <c:overlay val="0"/>
    </c:legend>
    <c:plotVisOnly val="1"/>
    <c:dispBlanksAs val="zero"/>
    <c:showDLblsOverMax val="1"/>
  </c:chart>
  <c:spPr>
    <a:solidFill>
      <a:srgbClr val="FFFFFF"/>
    </a:solidFill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REIF INDEX RETURNS</c:v>
          </c:tx>
          <c:spPr>
            <a:ln w="38100" cmpd="sng">
              <a:solidFill>
                <a:srgbClr val="328AAA"/>
              </a:solidFill>
              <a:prstDash val="solid"/>
            </a:ln>
          </c:spPr>
          <c:marker>
            <c:symbol val="none"/>
          </c:marker>
          <c:cat>
            <c:numRef>
              <c:f>DATA!$V$7:$V$123</c:f>
              <c:numCache>
                <c:formatCode>d/m/yyyy</c:formatCode>
                <c:ptCount val="117"/>
                <c:pt idx="0">
                  <c:v>39846</c:v>
                </c:pt>
                <c:pt idx="1">
                  <c:v>39874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40028</c:v>
                </c:pt>
                <c:pt idx="7">
                  <c:v>40057</c:v>
                </c:pt>
                <c:pt idx="8">
                  <c:v>40087</c:v>
                </c:pt>
                <c:pt idx="9">
                  <c:v>40119</c:v>
                </c:pt>
                <c:pt idx="10">
                  <c:v>40148</c:v>
                </c:pt>
                <c:pt idx="11">
                  <c:v>40182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40301</c:v>
                </c:pt>
                <c:pt idx="16">
                  <c:v>40330</c:v>
                </c:pt>
                <c:pt idx="17">
                  <c:v>40360</c:v>
                </c:pt>
                <c:pt idx="18">
                  <c:v>40392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40546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40665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40819</c:v>
                </c:pt>
                <c:pt idx="33">
                  <c:v>40848</c:v>
                </c:pt>
                <c:pt idx="34">
                  <c:v>40878</c:v>
                </c:pt>
                <c:pt idx="35">
                  <c:v>40911</c:v>
                </c:pt>
                <c:pt idx="36">
                  <c:v>40940</c:v>
                </c:pt>
                <c:pt idx="37">
                  <c:v>40969</c:v>
                </c:pt>
                <c:pt idx="38">
                  <c:v>41001</c:v>
                </c:pt>
                <c:pt idx="39">
                  <c:v>41030</c:v>
                </c:pt>
                <c:pt idx="40">
                  <c:v>41061</c:v>
                </c:pt>
                <c:pt idx="41">
                  <c:v>41092</c:v>
                </c:pt>
                <c:pt idx="42">
                  <c:v>41122</c:v>
                </c:pt>
                <c:pt idx="43">
                  <c:v>41156</c:v>
                </c:pt>
                <c:pt idx="44">
                  <c:v>41183</c:v>
                </c:pt>
                <c:pt idx="45">
                  <c:v>41214</c:v>
                </c:pt>
                <c:pt idx="46">
                  <c:v>41246</c:v>
                </c:pt>
                <c:pt idx="47">
                  <c:v>41276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41428</c:v>
                </c:pt>
                <c:pt idx="53">
                  <c:v>41456</c:v>
                </c:pt>
                <c:pt idx="54">
                  <c:v>41487</c:v>
                </c:pt>
                <c:pt idx="55">
                  <c:v>41520</c:v>
                </c:pt>
                <c:pt idx="56">
                  <c:v>41548</c:v>
                </c:pt>
                <c:pt idx="57">
                  <c:v>41579</c:v>
                </c:pt>
                <c:pt idx="58">
                  <c:v>41610</c:v>
                </c:pt>
                <c:pt idx="59">
                  <c:v>41641</c:v>
                </c:pt>
                <c:pt idx="60">
                  <c:v>41673</c:v>
                </c:pt>
                <c:pt idx="61">
                  <c:v>41701</c:v>
                </c:pt>
                <c:pt idx="62">
                  <c:v>41730</c:v>
                </c:pt>
                <c:pt idx="63">
                  <c:v>41760</c:v>
                </c:pt>
                <c:pt idx="64">
                  <c:v>41792</c:v>
                </c:pt>
                <c:pt idx="65">
                  <c:v>41821</c:v>
                </c:pt>
                <c:pt idx="66">
                  <c:v>41852</c:v>
                </c:pt>
                <c:pt idx="67">
                  <c:v>41884</c:v>
                </c:pt>
                <c:pt idx="68">
                  <c:v>41913</c:v>
                </c:pt>
                <c:pt idx="69">
                  <c:v>41946</c:v>
                </c:pt>
                <c:pt idx="70">
                  <c:v>41974</c:v>
                </c:pt>
                <c:pt idx="71">
                  <c:v>42006</c:v>
                </c:pt>
                <c:pt idx="72">
                  <c:v>42037</c:v>
                </c:pt>
                <c:pt idx="73">
                  <c:v>42065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42219</c:v>
                </c:pt>
                <c:pt idx="79">
                  <c:v>42248</c:v>
                </c:pt>
                <c:pt idx="80">
                  <c:v>42278</c:v>
                </c:pt>
                <c:pt idx="81">
                  <c:v>42310</c:v>
                </c:pt>
                <c:pt idx="82">
                  <c:v>42339</c:v>
                </c:pt>
                <c:pt idx="83">
                  <c:v>42373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42492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42646</c:v>
                </c:pt>
                <c:pt idx="93">
                  <c:v>42675</c:v>
                </c:pt>
                <c:pt idx="94">
                  <c:v>42705</c:v>
                </c:pt>
                <c:pt idx="95">
                  <c:v>42738</c:v>
                </c:pt>
                <c:pt idx="96">
                  <c:v>42767</c:v>
                </c:pt>
                <c:pt idx="97">
                  <c:v>42795</c:v>
                </c:pt>
                <c:pt idx="98">
                  <c:v>42828</c:v>
                </c:pt>
                <c:pt idx="99">
                  <c:v>42856</c:v>
                </c:pt>
                <c:pt idx="100">
                  <c:v>42887</c:v>
                </c:pt>
                <c:pt idx="101">
                  <c:v>42919</c:v>
                </c:pt>
                <c:pt idx="102">
                  <c:v>42948</c:v>
                </c:pt>
                <c:pt idx="103">
                  <c:v>42979</c:v>
                </c:pt>
                <c:pt idx="104">
                  <c:v>43010</c:v>
                </c:pt>
                <c:pt idx="105">
                  <c:v>43040</c:v>
                </c:pt>
                <c:pt idx="106">
                  <c:v>43070</c:v>
                </c:pt>
                <c:pt idx="107">
                  <c:v>43102</c:v>
                </c:pt>
                <c:pt idx="108">
                  <c:v>43132</c:v>
                </c:pt>
                <c:pt idx="109">
                  <c:v>43160</c:v>
                </c:pt>
                <c:pt idx="110">
                  <c:v>43192</c:v>
                </c:pt>
                <c:pt idx="111">
                  <c:v>43221</c:v>
                </c:pt>
                <c:pt idx="112">
                  <c:v>43252</c:v>
                </c:pt>
                <c:pt idx="113">
                  <c:v>43283</c:v>
                </c:pt>
                <c:pt idx="114">
                  <c:v>43313</c:v>
                </c:pt>
                <c:pt idx="115">
                  <c:v>43347</c:v>
                </c:pt>
                <c:pt idx="116">
                  <c:v>43374</c:v>
                </c:pt>
              </c:numCache>
            </c:numRef>
          </c:cat>
          <c:val>
            <c:numRef>
              <c:f>DATA!$W$7:$W$123</c:f>
              <c:numCache>
                <c:formatCode>0.00</c:formatCode>
                <c:ptCount val="117"/>
                <c:pt idx="0">
                  <c:v>97.441861750187044</c:v>
                </c:pt>
                <c:pt idx="1">
                  <c:v>79.659839768615086</c:v>
                </c:pt>
                <c:pt idx="2">
                  <c:v>128.63766243148655</c:v>
                </c:pt>
                <c:pt idx="3">
                  <c:v>127.94636256089555</c:v>
                </c:pt>
                <c:pt idx="4">
                  <c:v>115.03309254773779</c:v>
                </c:pt>
                <c:pt idx="5">
                  <c:v>92.918733045320693</c:v>
                </c:pt>
                <c:pt idx="6">
                  <c:v>117.05984376500902</c:v>
                </c:pt>
                <c:pt idx="7">
                  <c:v>100.39073717737963</c:v>
                </c:pt>
                <c:pt idx="8">
                  <c:v>109.53366589456174</c:v>
                </c:pt>
                <c:pt idx="9">
                  <c:v>98.154648974491977</c:v>
                </c:pt>
                <c:pt idx="10">
                  <c:v>112.10659710276848</c:v>
                </c:pt>
                <c:pt idx="11">
                  <c:v>109.00368615274856</c:v>
                </c:pt>
                <c:pt idx="12">
                  <c:v>94.750712330220139</c:v>
                </c:pt>
                <c:pt idx="13">
                  <c:v>105.55336379018593</c:v>
                </c:pt>
                <c:pt idx="14">
                  <c:v>109.38614767751449</c:v>
                </c:pt>
                <c:pt idx="15">
                  <c:v>105.94388974825873</c:v>
                </c:pt>
                <c:pt idx="16">
                  <c:v>84.908549744363626</c:v>
                </c:pt>
                <c:pt idx="17">
                  <c:v>92.641241701899261</c:v>
                </c:pt>
                <c:pt idx="18">
                  <c:v>111.11005704598082</c:v>
                </c:pt>
                <c:pt idx="19">
                  <c:v>97.446313777091348</c:v>
                </c:pt>
                <c:pt idx="20">
                  <c:v>106.11931299157662</c:v>
                </c:pt>
                <c:pt idx="21">
                  <c:v>99.836210467853761</c:v>
                </c:pt>
                <c:pt idx="22">
                  <c:v>105.80404290166705</c:v>
                </c:pt>
                <c:pt idx="23">
                  <c:v>109.76723683257825</c:v>
                </c:pt>
                <c:pt idx="24">
                  <c:v>103.54887518594722</c:v>
                </c:pt>
                <c:pt idx="25">
                  <c:v>100.42238301652557</c:v>
                </c:pt>
                <c:pt idx="26">
                  <c:v>101.52207532018392</c:v>
                </c:pt>
                <c:pt idx="27">
                  <c:v>98.673461900846576</c:v>
                </c:pt>
                <c:pt idx="28">
                  <c:v>94.922885926784062</c:v>
                </c:pt>
                <c:pt idx="29">
                  <c:v>103.90156744368217</c:v>
                </c:pt>
                <c:pt idx="30">
                  <c:v>92.257856794804525</c:v>
                </c:pt>
                <c:pt idx="31">
                  <c:v>89.719794655508451</c:v>
                </c:pt>
                <c:pt idx="32">
                  <c:v>80.434488509922289</c:v>
                </c:pt>
                <c:pt idx="33">
                  <c:v>120.12127358791815</c:v>
                </c:pt>
                <c:pt idx="34">
                  <c:v>106.29803006585782</c:v>
                </c:pt>
                <c:pt idx="35">
                  <c:v>102.36159977430449</c:v>
                </c:pt>
                <c:pt idx="36">
                  <c:v>109.96179532126683</c:v>
                </c:pt>
                <c:pt idx="37">
                  <c:v>100.90937639953542</c:v>
                </c:pt>
                <c:pt idx="38">
                  <c:v>105.67977248959562</c:v>
                </c:pt>
                <c:pt idx="39">
                  <c:v>97.188853519779812</c:v>
                </c:pt>
                <c:pt idx="40">
                  <c:v>85.80819587296746</c:v>
                </c:pt>
                <c:pt idx="41">
                  <c:v>112.53583188366947</c:v>
                </c:pt>
                <c:pt idx="42">
                  <c:v>97.794890335350331</c:v>
                </c:pt>
                <c:pt idx="43">
                  <c:v>106.89541882586826</c:v>
                </c:pt>
                <c:pt idx="44">
                  <c:v>103.03941920221193</c:v>
                </c:pt>
                <c:pt idx="45">
                  <c:v>104.26334861650588</c:v>
                </c:pt>
                <c:pt idx="46">
                  <c:v>94.415571290402397</c:v>
                </c:pt>
                <c:pt idx="47">
                  <c:v>109.11957447015752</c:v>
                </c:pt>
                <c:pt idx="48">
                  <c:v>103.41992363337496</c:v>
                </c:pt>
                <c:pt idx="49">
                  <c:v>98.816856329896368</c:v>
                </c:pt>
                <c:pt idx="50">
                  <c:v>100.23932064572095</c:v>
                </c:pt>
                <c:pt idx="51">
                  <c:v>97.951740297093707</c:v>
                </c:pt>
                <c:pt idx="52">
                  <c:v>103.17743000748948</c:v>
                </c:pt>
                <c:pt idx="53">
                  <c:v>95.802379365037169</c:v>
                </c:pt>
                <c:pt idx="54">
                  <c:v>106.20649724410939</c:v>
                </c:pt>
                <c:pt idx="55">
                  <c:v>96.113042805171247</c:v>
                </c:pt>
                <c:pt idx="56">
                  <c:v>107.1666976837009</c:v>
                </c:pt>
                <c:pt idx="57">
                  <c:v>104.7007401956642</c:v>
                </c:pt>
                <c:pt idx="58">
                  <c:v>102.81209152449179</c:v>
                </c:pt>
                <c:pt idx="59">
                  <c:v>102.13608623720837</c:v>
                </c:pt>
                <c:pt idx="60">
                  <c:v>94.715381426448559</c:v>
                </c:pt>
                <c:pt idx="61">
                  <c:v>103.92155864371945</c:v>
                </c:pt>
                <c:pt idx="62">
                  <c:v>103.06165142482621</c:v>
                </c:pt>
                <c:pt idx="63">
                  <c:v>98.207779019593801</c:v>
                </c:pt>
                <c:pt idx="64">
                  <c:v>99.203921094055985</c:v>
                </c:pt>
                <c:pt idx="65">
                  <c:v>104.97690812747703</c:v>
                </c:pt>
                <c:pt idx="66">
                  <c:v>99.626081702966175</c:v>
                </c:pt>
                <c:pt idx="67">
                  <c:v>104.97801316878437</c:v>
                </c:pt>
                <c:pt idx="68">
                  <c:v>91.902773516150319</c:v>
                </c:pt>
                <c:pt idx="69">
                  <c:v>104.72568914378066</c:v>
                </c:pt>
                <c:pt idx="70">
                  <c:v>97.906781722309262</c:v>
                </c:pt>
                <c:pt idx="71">
                  <c:v>99.598218184166086</c:v>
                </c:pt>
                <c:pt idx="72">
                  <c:v>98.906274643762529</c:v>
                </c:pt>
                <c:pt idx="73">
                  <c:v>104.69096892339401</c:v>
                </c:pt>
                <c:pt idx="74">
                  <c:v>96.507419310093226</c:v>
                </c:pt>
                <c:pt idx="75">
                  <c:v>102.317243907688</c:v>
                </c:pt>
                <c:pt idx="76">
                  <c:v>99.158790736408434</c:v>
                </c:pt>
                <c:pt idx="77">
                  <c:v>96.39521592902183</c:v>
                </c:pt>
                <c:pt idx="78">
                  <c:v>93.96668382962271</c:v>
                </c:pt>
                <c:pt idx="79">
                  <c:v>97.832576236403725</c:v>
                </c:pt>
                <c:pt idx="80">
                  <c:v>92.748326601681981</c:v>
                </c:pt>
                <c:pt idx="81">
                  <c:v>110.83276323245562</c:v>
                </c:pt>
                <c:pt idx="82">
                  <c:v>94.517473583740298</c:v>
                </c:pt>
                <c:pt idx="83">
                  <c:v>91.492837311684013</c:v>
                </c:pt>
                <c:pt idx="84">
                  <c:v>89.767584170110098</c:v>
                </c:pt>
                <c:pt idx="85">
                  <c:v>107.70554643587657</c:v>
                </c:pt>
                <c:pt idx="86">
                  <c:v>114.32521195928328</c:v>
                </c:pt>
                <c:pt idx="87">
                  <c:v>105.04426090743058</c:v>
                </c:pt>
                <c:pt idx="88">
                  <c:v>95.748455338888448</c:v>
                </c:pt>
                <c:pt idx="89">
                  <c:v>105.64966288183405</c:v>
                </c:pt>
                <c:pt idx="90">
                  <c:v>108.88495101042281</c:v>
                </c:pt>
                <c:pt idx="91">
                  <c:v>99.912435697728171</c:v>
                </c:pt>
                <c:pt idx="92">
                  <c:v>95.142023105686505</c:v>
                </c:pt>
                <c:pt idx="93">
                  <c:v>95.937718467358408</c:v>
                </c:pt>
                <c:pt idx="94">
                  <c:v>121.08563267040618</c:v>
                </c:pt>
                <c:pt idx="95">
                  <c:v>101.10835597678778</c:v>
                </c:pt>
                <c:pt idx="96">
                  <c:v>98.330271764921619</c:v>
                </c:pt>
                <c:pt idx="97">
                  <c:v>106.46384177509935</c:v>
                </c:pt>
                <c:pt idx="98">
                  <c:v>109.64688334143379</c:v>
                </c:pt>
                <c:pt idx="99">
                  <c:v>96.634892419901988</c:v>
                </c:pt>
                <c:pt idx="100">
                  <c:v>95.293548767042807</c:v>
                </c:pt>
                <c:pt idx="101">
                  <c:v>103.47191057283769</c:v>
                </c:pt>
                <c:pt idx="102">
                  <c:v>105.51396368427889</c:v>
                </c:pt>
                <c:pt idx="103">
                  <c:v>105.92502298051762</c:v>
                </c:pt>
                <c:pt idx="104">
                  <c:v>93.998818222828163</c:v>
                </c:pt>
                <c:pt idx="105">
                  <c:v>98.876026420712961</c:v>
                </c:pt>
                <c:pt idx="106">
                  <c:v>104.44363024521077</c:v>
                </c:pt>
                <c:pt idx="107">
                  <c:v>105.44927416806394</c:v>
                </c:pt>
                <c:pt idx="108">
                  <c:v>102.68625858283825</c:v>
                </c:pt>
                <c:pt idx="109">
                  <c:v>98.103081832540639</c:v>
                </c:pt>
                <c:pt idx="110">
                  <c:v>93.182667293108679</c:v>
                </c:pt>
                <c:pt idx="111">
                  <c:v>102.92808829219908</c:v>
                </c:pt>
                <c:pt idx="112">
                  <c:v>107.43209160711268</c:v>
                </c:pt>
                <c:pt idx="113">
                  <c:v>102.19199639413644</c:v>
                </c:pt>
                <c:pt idx="114">
                  <c:v>100.88033820113749</c:v>
                </c:pt>
                <c:pt idx="115">
                  <c:v>100.86110811909978</c:v>
                </c:pt>
                <c:pt idx="116">
                  <c:v>102.40955626511814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7D-4A29-BA08-2D7D6D1FAF64}"/>
            </c:ext>
          </c:extLst>
        </c:ser>
        <c:ser>
          <c:idx val="1"/>
          <c:order val="1"/>
          <c:tx>
            <c:v>MID CAP RETURNS</c:v>
          </c:tx>
          <c:spPr>
            <a:ln w="38100" cmpd="sng">
              <a:solidFill>
                <a:srgbClr val="DC4E46"/>
              </a:solidFill>
              <a:prstDash val="solid"/>
            </a:ln>
          </c:spPr>
          <c:marker>
            <c:symbol val="none"/>
          </c:marker>
          <c:cat>
            <c:numRef>
              <c:f>DATA!$V$7:$V$123</c:f>
              <c:numCache>
                <c:formatCode>d/m/yyyy</c:formatCode>
                <c:ptCount val="117"/>
                <c:pt idx="0">
                  <c:v>39846</c:v>
                </c:pt>
                <c:pt idx="1">
                  <c:v>39874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40028</c:v>
                </c:pt>
                <c:pt idx="7">
                  <c:v>40057</c:v>
                </c:pt>
                <c:pt idx="8">
                  <c:v>40087</c:v>
                </c:pt>
                <c:pt idx="9">
                  <c:v>40119</c:v>
                </c:pt>
                <c:pt idx="10">
                  <c:v>40148</c:v>
                </c:pt>
                <c:pt idx="11">
                  <c:v>40182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40301</c:v>
                </c:pt>
                <c:pt idx="16">
                  <c:v>40330</c:v>
                </c:pt>
                <c:pt idx="17">
                  <c:v>40360</c:v>
                </c:pt>
                <c:pt idx="18">
                  <c:v>40392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40546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40665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40819</c:v>
                </c:pt>
                <c:pt idx="33">
                  <c:v>40848</c:v>
                </c:pt>
                <c:pt idx="34">
                  <c:v>40878</c:v>
                </c:pt>
                <c:pt idx="35">
                  <c:v>40911</c:v>
                </c:pt>
                <c:pt idx="36">
                  <c:v>40940</c:v>
                </c:pt>
                <c:pt idx="37">
                  <c:v>40969</c:v>
                </c:pt>
                <c:pt idx="38">
                  <c:v>41001</c:v>
                </c:pt>
                <c:pt idx="39">
                  <c:v>41030</c:v>
                </c:pt>
                <c:pt idx="40">
                  <c:v>41061</c:v>
                </c:pt>
                <c:pt idx="41">
                  <c:v>41092</c:v>
                </c:pt>
                <c:pt idx="42">
                  <c:v>41122</c:v>
                </c:pt>
                <c:pt idx="43">
                  <c:v>41156</c:v>
                </c:pt>
                <c:pt idx="44">
                  <c:v>41183</c:v>
                </c:pt>
                <c:pt idx="45">
                  <c:v>41214</c:v>
                </c:pt>
                <c:pt idx="46">
                  <c:v>41246</c:v>
                </c:pt>
                <c:pt idx="47">
                  <c:v>41276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41428</c:v>
                </c:pt>
                <c:pt idx="53">
                  <c:v>41456</c:v>
                </c:pt>
                <c:pt idx="54">
                  <c:v>41487</c:v>
                </c:pt>
                <c:pt idx="55">
                  <c:v>41520</c:v>
                </c:pt>
                <c:pt idx="56">
                  <c:v>41548</c:v>
                </c:pt>
                <c:pt idx="57">
                  <c:v>41579</c:v>
                </c:pt>
                <c:pt idx="58">
                  <c:v>41610</c:v>
                </c:pt>
                <c:pt idx="59">
                  <c:v>41641</c:v>
                </c:pt>
                <c:pt idx="60">
                  <c:v>41673</c:v>
                </c:pt>
                <c:pt idx="61">
                  <c:v>41701</c:v>
                </c:pt>
                <c:pt idx="62">
                  <c:v>41730</c:v>
                </c:pt>
                <c:pt idx="63">
                  <c:v>41760</c:v>
                </c:pt>
                <c:pt idx="64">
                  <c:v>41792</c:v>
                </c:pt>
                <c:pt idx="65">
                  <c:v>41821</c:v>
                </c:pt>
                <c:pt idx="66">
                  <c:v>41852</c:v>
                </c:pt>
                <c:pt idx="67">
                  <c:v>41884</c:v>
                </c:pt>
                <c:pt idx="68">
                  <c:v>41913</c:v>
                </c:pt>
                <c:pt idx="69">
                  <c:v>41946</c:v>
                </c:pt>
                <c:pt idx="70">
                  <c:v>41974</c:v>
                </c:pt>
                <c:pt idx="71">
                  <c:v>42006</c:v>
                </c:pt>
                <c:pt idx="72">
                  <c:v>42037</c:v>
                </c:pt>
                <c:pt idx="73">
                  <c:v>42065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42219</c:v>
                </c:pt>
                <c:pt idx="79">
                  <c:v>42248</c:v>
                </c:pt>
                <c:pt idx="80">
                  <c:v>42278</c:v>
                </c:pt>
                <c:pt idx="81">
                  <c:v>42310</c:v>
                </c:pt>
                <c:pt idx="82">
                  <c:v>42339</c:v>
                </c:pt>
                <c:pt idx="83">
                  <c:v>42373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42492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42646</c:v>
                </c:pt>
                <c:pt idx="93">
                  <c:v>42675</c:v>
                </c:pt>
                <c:pt idx="94">
                  <c:v>42705</c:v>
                </c:pt>
                <c:pt idx="95">
                  <c:v>42738</c:v>
                </c:pt>
                <c:pt idx="96">
                  <c:v>42767</c:v>
                </c:pt>
                <c:pt idx="97">
                  <c:v>42795</c:v>
                </c:pt>
                <c:pt idx="98">
                  <c:v>42828</c:v>
                </c:pt>
                <c:pt idx="99">
                  <c:v>42856</c:v>
                </c:pt>
                <c:pt idx="100">
                  <c:v>42887</c:v>
                </c:pt>
                <c:pt idx="101">
                  <c:v>42919</c:v>
                </c:pt>
                <c:pt idx="102">
                  <c:v>42948</c:v>
                </c:pt>
                <c:pt idx="103">
                  <c:v>42979</c:v>
                </c:pt>
                <c:pt idx="104">
                  <c:v>43010</c:v>
                </c:pt>
                <c:pt idx="105">
                  <c:v>43040</c:v>
                </c:pt>
                <c:pt idx="106">
                  <c:v>43070</c:v>
                </c:pt>
                <c:pt idx="107">
                  <c:v>43102</c:v>
                </c:pt>
                <c:pt idx="108">
                  <c:v>43132</c:v>
                </c:pt>
                <c:pt idx="109">
                  <c:v>43160</c:v>
                </c:pt>
                <c:pt idx="110">
                  <c:v>43192</c:v>
                </c:pt>
                <c:pt idx="111">
                  <c:v>43221</c:v>
                </c:pt>
                <c:pt idx="112">
                  <c:v>43252</c:v>
                </c:pt>
                <c:pt idx="113">
                  <c:v>43283</c:v>
                </c:pt>
                <c:pt idx="114">
                  <c:v>43313</c:v>
                </c:pt>
                <c:pt idx="115">
                  <c:v>43347</c:v>
                </c:pt>
                <c:pt idx="116">
                  <c:v>43374</c:v>
                </c:pt>
              </c:numCache>
            </c:numRef>
          </c:cat>
          <c:val>
            <c:numRef>
              <c:f>DATA!$X$7:$X$123</c:f>
              <c:numCache>
                <c:formatCode>0.00</c:formatCode>
                <c:ptCount val="117"/>
                <c:pt idx="0">
                  <c:v>90.737106776395905</c:v>
                </c:pt>
                <c:pt idx="1">
                  <c:v>84.368444296185828</c:v>
                </c:pt>
                <c:pt idx="2">
                  <c:v>117.14881507796882</c:v>
                </c:pt>
                <c:pt idx="3">
                  <c:v>113.02861390162127</c:v>
                </c:pt>
                <c:pt idx="4">
                  <c:v>106.7350216216206</c:v>
                </c:pt>
                <c:pt idx="5">
                  <c:v>97.943032003771421</c:v>
                </c:pt>
                <c:pt idx="6">
                  <c:v>109.70491800809458</c:v>
                </c:pt>
                <c:pt idx="7">
                  <c:v>99.868938434583754</c:v>
                </c:pt>
                <c:pt idx="8">
                  <c:v>104.65396658599468</c:v>
                </c:pt>
                <c:pt idx="9">
                  <c:v>98.846072963186359</c:v>
                </c:pt>
                <c:pt idx="10">
                  <c:v>105.00634685751383</c:v>
                </c:pt>
                <c:pt idx="11">
                  <c:v>106.16128433694693</c:v>
                </c:pt>
                <c:pt idx="12">
                  <c:v>96.667339267064762</c:v>
                </c:pt>
                <c:pt idx="13">
                  <c:v>105.25121331793787</c:v>
                </c:pt>
                <c:pt idx="14">
                  <c:v>106.16094867883814</c:v>
                </c:pt>
                <c:pt idx="15">
                  <c:v>104.88530059009472</c:v>
                </c:pt>
                <c:pt idx="16">
                  <c:v>88.79986916196151</c:v>
                </c:pt>
                <c:pt idx="17">
                  <c:v>95.281311347218761</c:v>
                </c:pt>
                <c:pt idx="18">
                  <c:v>109.52313750389946</c:v>
                </c:pt>
                <c:pt idx="19">
                  <c:v>96.26284498589321</c:v>
                </c:pt>
                <c:pt idx="20">
                  <c:v>107.76717254158696</c:v>
                </c:pt>
                <c:pt idx="21">
                  <c:v>103.07749598972519</c:v>
                </c:pt>
                <c:pt idx="22">
                  <c:v>105.00337423362303</c:v>
                </c:pt>
                <c:pt idx="23">
                  <c:v>105.72233540666136</c:v>
                </c:pt>
                <c:pt idx="24">
                  <c:v>102.08828889179757</c:v>
                </c:pt>
                <c:pt idx="25">
                  <c:v>101.17559783645441</c:v>
                </c:pt>
                <c:pt idx="26">
                  <c:v>104.87191122036893</c:v>
                </c:pt>
                <c:pt idx="27">
                  <c:v>101.32372591076752</c:v>
                </c:pt>
                <c:pt idx="28">
                  <c:v>96.6026833690036</c:v>
                </c:pt>
                <c:pt idx="29">
                  <c:v>102.02292384636789</c:v>
                </c:pt>
                <c:pt idx="30">
                  <c:v>94.159087915088747</c:v>
                </c:pt>
                <c:pt idx="31">
                  <c:v>91.840370831206812</c:v>
                </c:pt>
                <c:pt idx="32">
                  <c:v>86.577258892182471</c:v>
                </c:pt>
                <c:pt idx="33">
                  <c:v>115.2621568434631</c:v>
                </c:pt>
                <c:pt idx="34">
                  <c:v>102.31867915431913</c:v>
                </c:pt>
                <c:pt idx="35">
                  <c:v>101.06078440610391</c:v>
                </c:pt>
                <c:pt idx="36">
                  <c:v>107.49288002422291</c:v>
                </c:pt>
                <c:pt idx="37">
                  <c:v>103.22702191184983</c:v>
                </c:pt>
                <c:pt idx="38">
                  <c:v>101.41589989663331</c:v>
                </c:pt>
                <c:pt idx="39">
                  <c:v>99.591667551533405</c:v>
                </c:pt>
                <c:pt idx="40">
                  <c:v>90.057380240235446</c:v>
                </c:pt>
                <c:pt idx="41">
                  <c:v>105.76565216199614</c:v>
                </c:pt>
                <c:pt idx="42">
                  <c:v>98.30562146116246</c:v>
                </c:pt>
                <c:pt idx="43">
                  <c:v>105.42617317675951</c:v>
                </c:pt>
                <c:pt idx="44">
                  <c:v>100.18832328411271</c:v>
                </c:pt>
                <c:pt idx="45">
                  <c:v>101.9691324805797</c:v>
                </c:pt>
                <c:pt idx="46">
                  <c:v>99.360285485295492</c:v>
                </c:pt>
                <c:pt idx="47">
                  <c:v>104.9310455615052</c:v>
                </c:pt>
                <c:pt idx="48">
                  <c:v>105.2823249916331</c:v>
                </c:pt>
                <c:pt idx="49">
                  <c:v>99.687729363359139</c:v>
                </c:pt>
                <c:pt idx="50">
                  <c:v>104.0176656227073</c:v>
                </c:pt>
                <c:pt idx="51">
                  <c:v>99.730354561874975</c:v>
                </c:pt>
                <c:pt idx="52">
                  <c:v>103.64557555376096</c:v>
                </c:pt>
                <c:pt idx="53">
                  <c:v>99.289415339278619</c:v>
                </c:pt>
                <c:pt idx="54">
                  <c:v>107.28720217058071</c:v>
                </c:pt>
                <c:pt idx="55">
                  <c:v>93.93524763122339</c:v>
                </c:pt>
                <c:pt idx="56">
                  <c:v>106.84649899865421</c:v>
                </c:pt>
                <c:pt idx="57">
                  <c:v>102.24498095742524</c:v>
                </c:pt>
                <c:pt idx="58">
                  <c:v>101.00177843130474</c:v>
                </c:pt>
                <c:pt idx="59">
                  <c:v>101.88625423560661</c:v>
                </c:pt>
                <c:pt idx="60">
                  <c:v>95.285455384767019</c:v>
                </c:pt>
                <c:pt idx="61">
                  <c:v>107.95347983920969</c:v>
                </c:pt>
                <c:pt idx="62">
                  <c:v>101.78075751087621</c:v>
                </c:pt>
                <c:pt idx="63">
                  <c:v>97.696675495987506</c:v>
                </c:pt>
                <c:pt idx="64">
                  <c:v>101.71651589001071</c:v>
                </c:pt>
                <c:pt idx="65">
                  <c:v>104.57851336309135</c:v>
                </c:pt>
                <c:pt idx="66">
                  <c:v>94.605435995609611</c:v>
                </c:pt>
                <c:pt idx="67">
                  <c:v>105.53028896356359</c:v>
                </c:pt>
                <c:pt idx="68">
                  <c:v>93.695630105112826</c:v>
                </c:pt>
                <c:pt idx="69">
                  <c:v>105.09080661477188</c:v>
                </c:pt>
                <c:pt idx="70">
                  <c:v>100.25128607554423</c:v>
                </c:pt>
                <c:pt idx="71">
                  <c:v>101.90066766767305</c:v>
                </c:pt>
                <c:pt idx="72">
                  <c:v>99.716110422135515</c:v>
                </c:pt>
                <c:pt idx="73">
                  <c:v>104.86529328357182</c:v>
                </c:pt>
                <c:pt idx="74">
                  <c:v>100.07709831434525</c:v>
                </c:pt>
                <c:pt idx="75">
                  <c:v>99.653666458335806</c:v>
                </c:pt>
                <c:pt idx="76">
                  <c:v>100.88469940149257</c:v>
                </c:pt>
                <c:pt idx="77">
                  <c:v>98.799523366829163</c:v>
                </c:pt>
                <c:pt idx="78">
                  <c:v>99.337120560666406</c:v>
                </c:pt>
                <c:pt idx="79">
                  <c:v>91.866912497122769</c:v>
                </c:pt>
                <c:pt idx="80">
                  <c:v>99.255460529292847</c:v>
                </c:pt>
                <c:pt idx="81">
                  <c:v>107.28389349678706</c:v>
                </c:pt>
                <c:pt idx="82">
                  <c:v>100.48909896804427</c:v>
                </c:pt>
                <c:pt idx="83">
                  <c:v>93.621790186725732</c:v>
                </c:pt>
                <c:pt idx="84">
                  <c:v>95.487891314878325</c:v>
                </c:pt>
                <c:pt idx="85">
                  <c:v>103.5195033770877</c:v>
                </c:pt>
                <c:pt idx="86">
                  <c:v>106.47619114110367</c:v>
                </c:pt>
                <c:pt idx="87">
                  <c:v>101.5204064864692</c:v>
                </c:pt>
                <c:pt idx="88">
                  <c:v>101.68695529677369</c:v>
                </c:pt>
                <c:pt idx="89">
                  <c:v>100.11210600976823</c:v>
                </c:pt>
                <c:pt idx="90">
                  <c:v>103.65817936225223</c:v>
                </c:pt>
                <c:pt idx="91">
                  <c:v>100.54659568900006</c:v>
                </c:pt>
                <c:pt idx="92">
                  <c:v>98.624953209620188</c:v>
                </c:pt>
                <c:pt idx="93">
                  <c:v>96.882781697447612</c:v>
                </c:pt>
                <c:pt idx="94">
                  <c:v>108.65255252642217</c:v>
                </c:pt>
                <c:pt idx="95">
                  <c:v>102.87196293923415</c:v>
                </c:pt>
                <c:pt idx="96">
                  <c:v>100.81442002515121</c:v>
                </c:pt>
                <c:pt idx="97">
                  <c:v>104.44134244134244</c:v>
                </c:pt>
                <c:pt idx="98">
                  <c:v>97.229094507669473</c:v>
                </c:pt>
                <c:pt idx="99">
                  <c:v>101.62732882922406</c:v>
                </c:pt>
                <c:pt idx="100">
                  <c:v>100.60436176519681</c:v>
                </c:pt>
                <c:pt idx="101">
                  <c:v>100.58185105299593</c:v>
                </c:pt>
                <c:pt idx="102">
                  <c:v>100.37428044868149</c:v>
                </c:pt>
                <c:pt idx="103">
                  <c:v>98.479559338554481</c:v>
                </c:pt>
                <c:pt idx="104">
                  <c:v>104.2133974761047</c:v>
                </c:pt>
                <c:pt idx="105">
                  <c:v>101.05410792872485</c:v>
                </c:pt>
                <c:pt idx="106">
                  <c:v>103.52330473744604</c:v>
                </c:pt>
                <c:pt idx="107">
                  <c:v>101.20237730789937</c:v>
                </c:pt>
                <c:pt idx="108">
                  <c:v>102.08046480577461</c:v>
                </c:pt>
                <c:pt idx="109">
                  <c:v>94.218929620641205</c:v>
                </c:pt>
                <c:pt idx="110">
                  <c:v>99.523344721002118</c:v>
                </c:pt>
                <c:pt idx="111">
                  <c:v>102.41158169464559</c:v>
                </c:pt>
                <c:pt idx="112">
                  <c:v>104.19032012641189</c:v>
                </c:pt>
                <c:pt idx="113">
                  <c:v>99.761020869822772</c:v>
                </c:pt>
                <c:pt idx="114">
                  <c:v>101.25918153200419</c:v>
                </c:pt>
                <c:pt idx="115">
                  <c:v>103.14469859724504</c:v>
                </c:pt>
                <c:pt idx="116">
                  <c:v>98.222459641453398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7D-4A29-BA08-2D7D6D1FA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615272"/>
        <c:axId val="375615664"/>
      </c:lineChart>
      <c:dateAx>
        <c:axId val="375615272"/>
        <c:scaling>
          <c:orientation val="minMax"/>
        </c:scaling>
        <c:delete val="0"/>
        <c:axPos val="b"/>
        <c:numFmt formatCode="yyyy" sourceLinked="0"/>
        <c:majorTickMark val="cross"/>
        <c:minorTickMark val="cross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375615664"/>
        <c:crosses val="autoZero"/>
        <c:auto val="1"/>
        <c:lblOffset val="100"/>
        <c:baseTimeUnit val="days"/>
        <c:majorUnit val="12"/>
        <c:majorTimeUnit val="months"/>
      </c:dateAx>
      <c:valAx>
        <c:axId val="375615664"/>
        <c:scaling>
          <c:orientation val="minMax"/>
          <c:max val="15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0" sourceLinked="0"/>
        <c:majorTickMark val="cross"/>
        <c:minorTickMark val="cross"/>
        <c:tickLblPos val="nextTo"/>
        <c:spPr>
          <a:ln w="47625">
            <a:noFill/>
          </a:ln>
        </c:spPr>
        <c:crossAx val="375615272"/>
        <c:crosses val="autoZero"/>
        <c:crossBetween val="between"/>
        <c:majorUnit val="50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6.4999097346197854E-2"/>
          <c:y val="0.68788274617992395"/>
          <c:w val="0.39835229861507115"/>
          <c:h val="4.0162498716165763E-2"/>
        </c:manualLayout>
      </c:layout>
      <c:overlay val="0"/>
    </c:legend>
    <c:plotVisOnly val="1"/>
    <c:dispBlanksAs val="zero"/>
    <c:showDLblsOverMax val="1"/>
  </c:chart>
  <c:spPr>
    <a:solidFill>
      <a:srgbClr val="FFFFFF"/>
    </a:solidFill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351377952755904"/>
          <c:y val="0.15495169082125604"/>
          <c:w val="0.54014522430385858"/>
          <c:h val="0.754166666666666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'[General Business Outlook.xlsx]Previous'!$B$1</c:f>
              <c:strCache>
                <c:ptCount val="1"/>
                <c:pt idx="0">
                  <c:v>Previous Six Months Overall Outlook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07-44E9-A23F-2F4E8FA80B6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07-44E9-A23F-2F4E8FA80B6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707-44E9-A23F-2F4E8FA80B6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707-44E9-A23F-2F4E8FA80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'[General Business Outlook.xlsx]Previous'!$A$2:$A$6</c:f>
              <c:strCache>
                <c:ptCount val="5"/>
                <c:pt idx="0">
                  <c:v>Significantly Worsened</c:v>
                </c:pt>
                <c:pt idx="1">
                  <c:v>Moderately Decreased</c:v>
                </c:pt>
                <c:pt idx="2">
                  <c:v>No Change</c:v>
                </c:pt>
                <c:pt idx="3">
                  <c:v>Moderately Improved</c:v>
                </c:pt>
                <c:pt idx="4">
                  <c:v>Significantly Improved</c:v>
                </c:pt>
              </c:strCache>
            </c:strRef>
          </c:cat>
          <c:val>
            <c:numRef>
              <c:f>'[General Business Outlook.xlsx]Previous'!$B$2:$B$6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20</c:v>
                </c:pt>
                <c:pt idx="3">
                  <c:v>45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7-44E9-A23F-2F4E8FA80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5616448"/>
        <c:axId val="375616840"/>
      </c:barChart>
      <c:catAx>
        <c:axId val="375616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 of Improvement</a:t>
                </a:r>
              </a:p>
            </c:rich>
          </c:tx>
          <c:layout>
            <c:manualLayout>
              <c:xMode val="edge"/>
              <c:yMode val="edge"/>
              <c:x val="2.3946360153256703E-3"/>
              <c:y val="0.29427826277150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16840"/>
        <c:crosses val="autoZero"/>
        <c:auto val="1"/>
        <c:lblAlgn val="ctr"/>
        <c:lblOffset val="100"/>
        <c:noMultiLvlLbl val="0"/>
      </c:catAx>
      <c:valAx>
        <c:axId val="37561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561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865531810519579"/>
          <c:y val="5.7367149758454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666417837896704"/>
          <c:y val="0.19834240383811375"/>
          <c:w val="0.55230505559828658"/>
          <c:h val="0.758951747551952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'[General Business Outlook.xlsx]Next'!$B$1</c:f>
              <c:strCache>
                <c:ptCount val="1"/>
                <c:pt idx="0">
                  <c:v>Next Six Months Overall Outlook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F0-45F3-8C6B-FCF8524E73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F0-45F3-8C6B-FCF8524E73E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EF0-45F3-8C6B-FCF8524E73E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EF0-45F3-8C6B-FCF8524E73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'[General Business Outlook.xlsx]Next'!$A$2:$A$6</c:f>
              <c:strCache>
                <c:ptCount val="5"/>
                <c:pt idx="0">
                  <c:v>Significantly worsen</c:v>
                </c:pt>
                <c:pt idx="1">
                  <c:v>Moderately worsen</c:v>
                </c:pt>
                <c:pt idx="2">
                  <c:v>Remain the same</c:v>
                </c:pt>
                <c:pt idx="3">
                  <c:v>Moderately improve</c:v>
                </c:pt>
                <c:pt idx="4">
                  <c:v>Signficantly improve</c:v>
                </c:pt>
              </c:strCache>
            </c:strRef>
          </c:cat>
          <c:val>
            <c:numRef>
              <c:f>'[General Business Outlook.xlsx]Next'!$B$2:$B$6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31</c:v>
                </c:pt>
                <c:pt idx="3">
                  <c:v>36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0-45F3-8C6B-FCF8524E73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76039248"/>
        <c:axId val="376039640"/>
      </c:barChart>
      <c:catAx>
        <c:axId val="376039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Type of Improvement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9109946474904764E-2"/>
              <c:y val="0.36421625965232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39640"/>
        <c:crosses val="autoZero"/>
        <c:auto val="1"/>
        <c:lblAlgn val="ctr"/>
        <c:lblOffset val="100"/>
        <c:noMultiLvlLbl val="0"/>
      </c:catAx>
      <c:valAx>
        <c:axId val="376039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03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'[Factors in difficulty for skilled labor.xlsx]2018'!$A$1:$A$11</c:f>
              <c:strCache>
                <c:ptCount val="11"/>
                <c:pt idx="0">
                  <c:v>Lack of Entertainment</c:v>
                </c:pt>
                <c:pt idx="1">
                  <c:v>Cold Weather</c:v>
                </c:pt>
                <c:pt idx="2">
                  <c:v>Workers Will Not Commute</c:v>
                </c:pt>
                <c:pt idx="3">
                  <c:v>High Cost of Training</c:v>
                </c:pt>
                <c:pt idx="4">
                  <c:v>Workers Moving to Metropolitan Areas</c:v>
                </c:pt>
                <c:pt idx="5">
                  <c:v>Lack of Child Care</c:v>
                </c:pt>
                <c:pt idx="6">
                  <c:v>Independent Labor Skills</c:v>
                </c:pt>
                <c:pt idx="7">
                  <c:v>Poor Work Attitudes</c:v>
                </c:pt>
                <c:pt idx="8">
                  <c:v>High Wage Rates</c:v>
                </c:pt>
                <c:pt idx="9">
                  <c:v>Other</c:v>
                </c:pt>
                <c:pt idx="10">
                  <c:v>Competition for Employees</c:v>
                </c:pt>
              </c:strCache>
            </c:strRef>
          </c:cat>
          <c:val>
            <c:numRef>
              <c:f>'[Factors in difficulty for skilled labor.xlsx]2018'!$B$1:$B$11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13</c:v>
                </c:pt>
                <c:pt idx="6">
                  <c:v>15</c:v>
                </c:pt>
                <c:pt idx="7">
                  <c:v>17</c:v>
                </c:pt>
                <c:pt idx="8">
                  <c:v>19</c:v>
                </c:pt>
                <c:pt idx="9">
                  <c:v>19</c:v>
                </c:pt>
                <c:pt idx="1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A-45CC-9215-EDE2D3C25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6040032"/>
        <c:axId val="376040816"/>
      </c:barChart>
      <c:catAx>
        <c:axId val="376040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Factors</a:t>
                </a:r>
              </a:p>
            </c:rich>
          </c:tx>
          <c:layout>
            <c:manualLayout>
              <c:xMode val="edge"/>
              <c:yMode val="edge"/>
              <c:x val="5.4719562243502051E-3"/>
              <c:y val="0.407750541465093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6040816"/>
        <c:crosses val="autoZero"/>
        <c:auto val="1"/>
        <c:lblAlgn val="ctr"/>
        <c:lblOffset val="100"/>
        <c:noMultiLvlLbl val="0"/>
      </c:catAx>
      <c:valAx>
        <c:axId val="37604081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 smtClean="0"/>
                  <a:t>Responses (n=87)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76040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6645003965324"/>
          <c:y val="2.6601026681572382E-2"/>
          <c:w val="0.56615301425119002"/>
          <c:h val="0.94679794663685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'GRP Industry growth'!$Z$1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F0A-4D5C-A3E9-65F5CB13E9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A-4D5C-A3E9-65F5CB13E9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F0A-4D5C-A3E9-65F5CB13E9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0A-4D5C-A3E9-65F5CB13E9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F0A-4D5C-A3E9-65F5CB13E9F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F0A-4D5C-A3E9-65F5CB13E9F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F0A-4D5C-A3E9-65F5CB13E9F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F0A-4D5C-A3E9-65F5CB13E9F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F0A-4D5C-A3E9-65F5CB13E9F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F0A-4D5C-A3E9-65F5CB13E9F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0A-4D5C-A3E9-65F5CB13E9F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F0A-4D5C-A3E9-65F5CB13E9F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0A-4D5C-A3E9-65F5CB13E9F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F0A-4D5C-A3E9-65F5CB13E9F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0A-4D5C-A3E9-65F5CB13E9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'GRP Industry growth'!$H$2:$H$16</c:f>
              <c:strCache>
                <c:ptCount val="15"/>
                <c:pt idx="0">
                  <c:v>  Construction</c:v>
                </c:pt>
                <c:pt idx="1">
                  <c:v>   Educational services</c:v>
                </c:pt>
                <c:pt idx="2">
                  <c:v>   Professional, scientific, and technical services</c:v>
                </c:pt>
                <c:pt idx="3">
                  <c:v>  Transportation and warehousing</c:v>
                </c:pt>
                <c:pt idx="4">
                  <c:v>  Information</c:v>
                </c:pt>
                <c:pt idx="5">
                  <c:v>   Health care and social assistance</c:v>
                </c:pt>
                <c:pt idx="6">
                  <c:v>  Agriculture, forestry, fishing, and hunting</c:v>
                </c:pt>
                <c:pt idx="7">
                  <c:v>  Retail trade</c:v>
                </c:pt>
                <c:pt idx="8">
                  <c:v>   Accommodation and food services</c:v>
                </c:pt>
                <c:pt idx="9">
                  <c:v>  Other services (except government and government enterprises)</c:v>
                </c:pt>
                <c:pt idx="10">
                  <c:v>   Arts, entertainment, and recreation</c:v>
                </c:pt>
                <c:pt idx="11">
                  <c:v>   Finance and insurance</c:v>
                </c:pt>
                <c:pt idx="12">
                  <c:v>  Manufacturing</c:v>
                </c:pt>
                <c:pt idx="13">
                  <c:v>   Real estate and rental and leasing</c:v>
                </c:pt>
                <c:pt idx="14">
                  <c:v>  Mining, quarrying, and oil and gas extraction</c:v>
                </c:pt>
              </c:strCache>
            </c:strRef>
          </c:cat>
          <c:val>
            <c:numRef>
              <c:f>'GRP Industry growth'!$Z$2:$Z$16</c:f>
              <c:numCache>
                <c:formatCode>0%</c:formatCode>
                <c:ptCount val="15"/>
                <c:pt idx="0">
                  <c:v>-0.16314779270633398</c:v>
                </c:pt>
                <c:pt idx="1">
                  <c:v>-0.11688311688311688</c:v>
                </c:pt>
                <c:pt idx="2">
                  <c:v>-4.7858942065491183E-2</c:v>
                </c:pt>
                <c:pt idx="3">
                  <c:v>-1.9169329073482427E-2</c:v>
                </c:pt>
                <c:pt idx="4">
                  <c:v>9.3896713615023476E-3</c:v>
                </c:pt>
                <c:pt idx="5">
                  <c:v>3.3506643558636626E-2</c:v>
                </c:pt>
                <c:pt idx="6">
                  <c:v>0.05</c:v>
                </c:pt>
                <c:pt idx="7">
                  <c:v>5.4455445544554455E-2</c:v>
                </c:pt>
                <c:pt idx="8">
                  <c:v>5.7692307692307696E-2</c:v>
                </c:pt>
                <c:pt idx="9">
                  <c:v>6.0483870967741937E-2</c:v>
                </c:pt>
                <c:pt idx="10">
                  <c:v>8.0645161290322578E-2</c:v>
                </c:pt>
                <c:pt idx="11">
                  <c:v>8.1424936386768454E-2</c:v>
                </c:pt>
                <c:pt idx="12">
                  <c:v>0.14936440677966101</c:v>
                </c:pt>
                <c:pt idx="13">
                  <c:v>0.19902912621359223</c:v>
                </c:pt>
                <c:pt idx="14">
                  <c:v>0.96484375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A-4D5C-A3E9-65F5CB13E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6809640"/>
        <c:axId val="112154616"/>
      </c:barChart>
      <c:catAx>
        <c:axId val="9680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154616"/>
        <c:crosses val="autoZero"/>
        <c:auto val="1"/>
        <c:lblAlgn val="ctr"/>
        <c:lblOffset val="100"/>
        <c:noMultiLvlLbl val="0"/>
      </c:catAx>
      <c:valAx>
        <c:axId val="1121546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68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'[BEA GRP by MSA.xlsx]GRP(chained 2009)'!$B$12</c:f>
              <c:strCache>
                <c:ptCount val="1"/>
                <c:pt idx="0">
                  <c:v>Duluth-Superior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'[BEA GRP by MSA.xlsx]GRP(chained 2009)'!$C$11:$M$11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'[BEA GRP by MSA.xlsx]GRP(chained 2009)'!$C$12:$M$12</c:f>
              <c:numCache>
                <c:formatCode>_("$"* #,##0_);_("$"* \(#,##0\);_("$"* "-"??_);_(@_)</c:formatCode>
                <c:ptCount val="11"/>
                <c:pt idx="0">
                  <c:v>10019000000</c:v>
                </c:pt>
                <c:pt idx="1">
                  <c:v>10275000000</c:v>
                </c:pt>
                <c:pt idx="2">
                  <c:v>9678000000</c:v>
                </c:pt>
                <c:pt idx="3">
                  <c:v>11059000000</c:v>
                </c:pt>
                <c:pt idx="4">
                  <c:v>11543000000</c:v>
                </c:pt>
                <c:pt idx="5">
                  <c:v>11270000000</c:v>
                </c:pt>
                <c:pt idx="6">
                  <c:v>11561000000</c:v>
                </c:pt>
                <c:pt idx="7">
                  <c:v>11794000000</c:v>
                </c:pt>
                <c:pt idx="8">
                  <c:v>10552000000</c:v>
                </c:pt>
                <c:pt idx="9">
                  <c:v>11485000000</c:v>
                </c:pt>
                <c:pt idx="10">
                  <c:v>11564000000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33-4AF4-B5DB-25EF554633C2}"/>
            </c:ext>
          </c:extLst>
        </c:ser>
        <c:ser>
          <c:idx val="1"/>
          <c:order val="1"/>
          <c:tx>
            <c:strRef>
              <c:f>'[BEA GRP by MSA.xlsx]GRP(chained 2009)'!$B$13</c:f>
              <c:strCache>
                <c:ptCount val="1"/>
                <c:pt idx="0">
                  <c:v>Fargo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'[BEA GRP by MSA.xlsx]GRP(chained 2009)'!$C$11:$M$11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'[BEA GRP by MSA.xlsx]GRP(chained 2009)'!$C$13:$M$13</c:f>
              <c:numCache>
                <c:formatCode>_("$"* #,##0_);_("$"* \(#,##0\);_("$"* "-"??_);_(@_)</c:formatCode>
                <c:ptCount val="11"/>
                <c:pt idx="0">
                  <c:v>9917000000</c:v>
                </c:pt>
                <c:pt idx="1">
                  <c:v>10305000000</c:v>
                </c:pt>
                <c:pt idx="2">
                  <c:v>10207000000</c:v>
                </c:pt>
                <c:pt idx="3">
                  <c:v>10497000000</c:v>
                </c:pt>
                <c:pt idx="4">
                  <c:v>11118000000</c:v>
                </c:pt>
                <c:pt idx="5">
                  <c:v>12062000000</c:v>
                </c:pt>
                <c:pt idx="6">
                  <c:v>12343000000</c:v>
                </c:pt>
                <c:pt idx="7">
                  <c:v>13096000000</c:v>
                </c:pt>
                <c:pt idx="8">
                  <c:v>13331000000</c:v>
                </c:pt>
                <c:pt idx="9">
                  <c:v>13770000000</c:v>
                </c:pt>
                <c:pt idx="10">
                  <c:v>14015000000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33-4AF4-B5DB-25EF554633C2}"/>
            </c:ext>
          </c:extLst>
        </c:ser>
        <c:ser>
          <c:idx val="2"/>
          <c:order val="2"/>
          <c:tx>
            <c:strRef>
              <c:f>'[BEA GRP by MSA.xlsx]GRP(chained 2009)'!$B$14</c:f>
              <c:strCache>
                <c:ptCount val="1"/>
                <c:pt idx="0">
                  <c:v>Green Bay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'[BEA GRP by MSA.xlsx]GRP(chained 2009)'!$C$11:$M$11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'[BEA GRP by MSA.xlsx]GRP(chained 2009)'!$C$14:$M$14</c:f>
              <c:numCache>
                <c:formatCode>_("$"* #,##0_);_("$"* \(#,##0\);_("$"* "-"??_);_(@_)</c:formatCode>
                <c:ptCount val="11"/>
                <c:pt idx="0">
                  <c:v>15401000000</c:v>
                </c:pt>
                <c:pt idx="1">
                  <c:v>14921000000</c:v>
                </c:pt>
                <c:pt idx="2">
                  <c:v>14866000000</c:v>
                </c:pt>
                <c:pt idx="3">
                  <c:v>15014000000</c:v>
                </c:pt>
                <c:pt idx="4">
                  <c:v>15322000000</c:v>
                </c:pt>
                <c:pt idx="5">
                  <c:v>15572000000</c:v>
                </c:pt>
                <c:pt idx="6">
                  <c:v>15557000000</c:v>
                </c:pt>
                <c:pt idx="7">
                  <c:v>15723000000</c:v>
                </c:pt>
                <c:pt idx="8">
                  <c:v>16485000000</c:v>
                </c:pt>
                <c:pt idx="9">
                  <c:v>16762000000</c:v>
                </c:pt>
                <c:pt idx="10">
                  <c:v>17091000000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33-4AF4-B5DB-25EF554633C2}"/>
            </c:ext>
          </c:extLst>
        </c:ser>
        <c:ser>
          <c:idx val="3"/>
          <c:order val="3"/>
          <c:tx>
            <c:strRef>
              <c:f>'[BEA GRP by MSA.xlsx]GRP(chained 2009)'!$B$15</c:f>
              <c:strCache>
                <c:ptCount val="1"/>
                <c:pt idx="0">
                  <c:v>Rapid City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'[BEA GRP by MSA.xlsx]GRP(chained 2009)'!$C$11:$M$11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'[BEA GRP by MSA.xlsx]GRP(chained 2009)'!$C$15:$M$15</c:f>
              <c:numCache>
                <c:formatCode>_("$"* #,##0_);_("$"* \(#,##0\);_("$"* "-"??_);_(@_)</c:formatCode>
                <c:ptCount val="11"/>
                <c:pt idx="0">
                  <c:v>5160000000</c:v>
                </c:pt>
                <c:pt idx="1">
                  <c:v>5138000000</c:v>
                </c:pt>
                <c:pt idx="2">
                  <c:v>5023000000</c:v>
                </c:pt>
                <c:pt idx="3">
                  <c:v>5204000000</c:v>
                </c:pt>
                <c:pt idx="4">
                  <c:v>5492000000</c:v>
                </c:pt>
                <c:pt idx="5">
                  <c:v>5559000000</c:v>
                </c:pt>
                <c:pt idx="6">
                  <c:v>5499000000</c:v>
                </c:pt>
                <c:pt idx="7">
                  <c:v>5643000000</c:v>
                </c:pt>
                <c:pt idx="8">
                  <c:v>5606000000</c:v>
                </c:pt>
                <c:pt idx="9">
                  <c:v>5724000000</c:v>
                </c:pt>
                <c:pt idx="10">
                  <c:v>5833000000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33-4AF4-B5DB-25EF554633C2}"/>
            </c:ext>
          </c:extLst>
        </c:ser>
        <c:ser>
          <c:idx val="4"/>
          <c:order val="4"/>
          <c:tx>
            <c:strRef>
              <c:f>'[BEA GRP by MSA.xlsx]GRP(chained 2009)'!$B$16</c:f>
              <c:strCache>
                <c:ptCount val="1"/>
                <c:pt idx="0">
                  <c:v>Rochester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'[BEA GRP by MSA.xlsx]GRP(chained 2009)'!$C$11:$M$11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'[BEA GRP by MSA.xlsx]GRP(chained 2009)'!$C$16:$M$16</c:f>
              <c:numCache>
                <c:formatCode>_("$"* #,##0_);_("$"* \(#,##0\);_("$"* "-"??_);_(@_)</c:formatCode>
                <c:ptCount val="11"/>
                <c:pt idx="0">
                  <c:v>9147000000</c:v>
                </c:pt>
                <c:pt idx="1">
                  <c:v>9315000000</c:v>
                </c:pt>
                <c:pt idx="2">
                  <c:v>9181000000</c:v>
                </c:pt>
                <c:pt idx="3">
                  <c:v>9732000000</c:v>
                </c:pt>
                <c:pt idx="4">
                  <c:v>9646000000</c:v>
                </c:pt>
                <c:pt idx="5">
                  <c:v>9972000000</c:v>
                </c:pt>
                <c:pt idx="6">
                  <c:v>10000000000</c:v>
                </c:pt>
                <c:pt idx="7">
                  <c:v>10115000000</c:v>
                </c:pt>
                <c:pt idx="8">
                  <c:v>10392000000</c:v>
                </c:pt>
                <c:pt idx="9">
                  <c:v>10815000000</c:v>
                </c:pt>
                <c:pt idx="10">
                  <c:v>11200000000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33-4AF4-B5DB-25EF554633C2}"/>
            </c:ext>
          </c:extLst>
        </c:ser>
        <c:ser>
          <c:idx val="5"/>
          <c:order val="5"/>
          <c:tx>
            <c:strRef>
              <c:f>'[BEA GRP by MSA.xlsx]GRP(chained 2009)'!$B$17</c:f>
              <c:strCache>
                <c:ptCount val="1"/>
                <c:pt idx="0">
                  <c:v>Sioux Falls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'[BEA GRP by MSA.xlsx]GRP(chained 2009)'!$C$11:$M$11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'[BEA GRP by MSA.xlsx]GRP(chained 2009)'!$C$17:$M$17</c:f>
              <c:numCache>
                <c:formatCode>_("$"* #,##0_);_("$"* \(#,##0\);_("$"* "-"??_);_(@_)</c:formatCode>
                <c:ptCount val="11"/>
                <c:pt idx="0">
                  <c:v>13288000000</c:v>
                </c:pt>
                <c:pt idx="1">
                  <c:v>13708000000</c:v>
                </c:pt>
                <c:pt idx="2">
                  <c:v>13886000000</c:v>
                </c:pt>
                <c:pt idx="3">
                  <c:v>13516000000</c:v>
                </c:pt>
                <c:pt idx="4">
                  <c:v>14310000000</c:v>
                </c:pt>
                <c:pt idx="5">
                  <c:v>14822000000</c:v>
                </c:pt>
                <c:pt idx="6">
                  <c:v>14407000000</c:v>
                </c:pt>
                <c:pt idx="7">
                  <c:v>14875000000</c:v>
                </c:pt>
                <c:pt idx="8">
                  <c:v>15387000000</c:v>
                </c:pt>
                <c:pt idx="9">
                  <c:v>15783000000</c:v>
                </c:pt>
                <c:pt idx="10">
                  <c:v>16016000000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33-4AF4-B5DB-25EF55463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619720"/>
        <c:axId val="219493752"/>
      </c:lineChart>
      <c:catAx>
        <c:axId val="37461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93752"/>
        <c:crosses val="autoZero"/>
        <c:auto val="1"/>
        <c:lblAlgn val="ctr"/>
        <c:lblOffset val="100"/>
        <c:noMultiLvlLbl val="0"/>
      </c:catAx>
      <c:valAx>
        <c:axId val="219493752"/>
        <c:scaling>
          <c:orientation val="minMax"/>
          <c:min val="4000000000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61972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5139112866958258E-2"/>
                <c:y val="0.3443448262149049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Billions of Dollars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839430166928"/>
          <c:y val="3.3017146919917403E-2"/>
          <c:w val="0.87878716758845465"/>
          <c:h val="0.83512603337964864"/>
        </c:manualLayout>
      </c:layout>
      <c:lineChart>
        <c:grouping val="standard"/>
        <c:varyColors val="0"/>
        <c:ser>
          <c:idx val="0"/>
          <c:order val="0"/>
          <c:tx>
            <c:strRef>
              <c:f>'[Labor Force Duluth-Superior MSA.xls]FRED Graph'!$F$3</c:f>
              <c:strCache>
                <c:ptCount val="1"/>
                <c:pt idx="0">
                  <c:v>Duluth-Superior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0"/>
                  <c:y val="7.2601354158171099E-3"/>
                </c:manualLayout>
              </c:layout>
              <c:tx>
                <c:rich>
                  <a:bodyPr/>
                  <a:lstStyle/>
                  <a:p>
                    <a:fld id="{14A57E03-53BB-4657-91D8-8732FD18136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405-416D-BA0B-A5E072F76DD7}"/>
                </c:ext>
              </c:extLst>
            </c:dLbl>
            <c:dLbl>
              <c:idx val="10"/>
              <c:layout>
                <c:manualLayout>
                  <c:x val="-1.3485334839905397E-2"/>
                  <c:y val="-4.2695793543525817E-2"/>
                </c:manualLayout>
              </c:layout>
              <c:tx>
                <c:rich>
                  <a:bodyPr/>
                  <a:lstStyle/>
                  <a:p>
                    <a:fld id="{744BF532-88F1-4456-9E0D-0E735B97281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30415500254022E-2"/>
                      <c:h val="5.53386999806750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45F-4DC3-9B90-632144B7B3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'[Labor Force Duluth-Superior MSA.xls]FRED Graph'!$E$4:$E$14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'[Labor Force Duluth-Superior MSA.xls]FRED Graph'!$F$4:$F$14</c:f>
              <c:numCache>
                <c:formatCode>_("$"* #,##0_);_("$"* \(#,##0\);_("$"* "-"??_);_(@_)</c:formatCode>
                <c:ptCount val="11"/>
                <c:pt idx="0">
                  <c:v>145294.58333333334</c:v>
                </c:pt>
                <c:pt idx="1">
                  <c:v>146660.83333333334</c:v>
                </c:pt>
                <c:pt idx="2">
                  <c:v>144927.08333333334</c:v>
                </c:pt>
                <c:pt idx="3">
                  <c:v>143507.58333333334</c:v>
                </c:pt>
                <c:pt idx="4">
                  <c:v>142472.83333333334</c:v>
                </c:pt>
                <c:pt idx="5">
                  <c:v>143336.75</c:v>
                </c:pt>
                <c:pt idx="6">
                  <c:v>143366.91666666666</c:v>
                </c:pt>
                <c:pt idx="7">
                  <c:v>142922.58333333334</c:v>
                </c:pt>
                <c:pt idx="8">
                  <c:v>144462.41666666666</c:v>
                </c:pt>
                <c:pt idx="9">
                  <c:v>144294</c:v>
                </c:pt>
                <c:pt idx="10">
                  <c:v>145681.5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5F-4DC3-9B90-632144B7B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226416"/>
        <c:axId val="374885760"/>
      </c:lineChart>
      <c:catAx>
        <c:axId val="22422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4885760"/>
        <c:crosses val="autoZero"/>
        <c:auto val="1"/>
        <c:lblAlgn val="ctr"/>
        <c:lblOffset val="100"/>
        <c:noMultiLvlLbl val="0"/>
      </c:catAx>
      <c:valAx>
        <c:axId val="374885760"/>
        <c:scaling>
          <c:orientation val="minMax"/>
          <c:max val="15000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4226416"/>
        <c:crosses val="autoZero"/>
        <c:crossBetween val="between"/>
        <c:majorUnit val="3000"/>
        <c:dispUnits>
          <c:builtInUnit val="thousands"/>
          <c:dispUnitsLbl>
            <c:layout>
              <c:manualLayout>
                <c:xMode val="edge"/>
                <c:yMode val="edge"/>
                <c:x val="2.4382617269939229E-2"/>
                <c:y val="0.3050194403940976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US"/>
                    <a:t>Thousands of People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29327584507985"/>
          <c:y val="0.93348839407329054"/>
          <c:w val="0.2362630779950293"/>
          <c:h val="5.1991335095075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30958526120924E-2"/>
          <c:y val="2.8765886829263135E-2"/>
          <c:w val="0.89148387250867811"/>
          <c:h val="0.86832528555427746"/>
        </c:manualLayout>
      </c:layout>
      <c:lineChart>
        <c:grouping val="standard"/>
        <c:varyColors val="0"/>
        <c:ser>
          <c:idx val="0"/>
          <c:order val="0"/>
          <c:tx>
            <c:strRef>
              <c:f>'LF Peer MSAs'!$A$7</c:f>
              <c:strCache>
                <c:ptCount val="1"/>
                <c:pt idx="0">
                  <c:v>Duluth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MSAs'!$B$6:$M$6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'LF Peer MSAs'!$B$7:$M$7</c:f>
              <c:numCache>
                <c:formatCode>0</c:formatCode>
                <c:ptCount val="12"/>
                <c:pt idx="0">
                  <c:v>143694</c:v>
                </c:pt>
                <c:pt idx="1">
                  <c:v>145294.58333333299</c:v>
                </c:pt>
                <c:pt idx="2">
                  <c:v>146660.83333333334</c:v>
                </c:pt>
                <c:pt idx="3">
                  <c:v>144927.08333333334</c:v>
                </c:pt>
                <c:pt idx="4">
                  <c:v>143507.58333333334</c:v>
                </c:pt>
                <c:pt idx="5">
                  <c:v>142472.83333333334</c:v>
                </c:pt>
                <c:pt idx="6">
                  <c:v>143336.75</c:v>
                </c:pt>
                <c:pt idx="7">
                  <c:v>143366.91666666666</c:v>
                </c:pt>
                <c:pt idx="8">
                  <c:v>142922.58333333334</c:v>
                </c:pt>
                <c:pt idx="9">
                  <c:v>144462.41666666666</c:v>
                </c:pt>
                <c:pt idx="10">
                  <c:v>144294</c:v>
                </c:pt>
                <c:pt idx="11">
                  <c:v>145681.5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CE-4576-9874-96744898DE52}"/>
            </c:ext>
          </c:extLst>
        </c:ser>
        <c:ser>
          <c:idx val="1"/>
          <c:order val="1"/>
          <c:tx>
            <c:strRef>
              <c:f>'LF Peer MSAs'!$A$8</c:f>
              <c:strCache>
                <c:ptCount val="1"/>
                <c:pt idx="0">
                  <c:v>Green Bay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MSAs'!$B$6:$M$6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'LF Peer MSAs'!$B$8:$M$8</c:f>
              <c:numCache>
                <c:formatCode>0</c:formatCode>
                <c:ptCount val="12"/>
                <c:pt idx="0">
                  <c:v>171136</c:v>
                </c:pt>
                <c:pt idx="1">
                  <c:v>171131.33333333334</c:v>
                </c:pt>
                <c:pt idx="2">
                  <c:v>173171.08333333334</c:v>
                </c:pt>
                <c:pt idx="3">
                  <c:v>169662.08333333334</c:v>
                </c:pt>
                <c:pt idx="4">
                  <c:v>169892.33333333334</c:v>
                </c:pt>
                <c:pt idx="5">
                  <c:v>169346.83333333334</c:v>
                </c:pt>
                <c:pt idx="6">
                  <c:v>169455.41666666666</c:v>
                </c:pt>
                <c:pt idx="7">
                  <c:v>169670.91666666666</c:v>
                </c:pt>
                <c:pt idx="8">
                  <c:v>170598</c:v>
                </c:pt>
                <c:pt idx="9">
                  <c:v>173299.66666666666</c:v>
                </c:pt>
                <c:pt idx="10">
                  <c:v>175423.33333333334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CE-4576-9874-96744898DE52}"/>
            </c:ext>
          </c:extLst>
        </c:ser>
        <c:ser>
          <c:idx val="2"/>
          <c:order val="2"/>
          <c:tx>
            <c:strRef>
              <c:f>'LF Peer MSAs'!$A$9</c:f>
              <c:strCache>
                <c:ptCount val="1"/>
                <c:pt idx="0">
                  <c:v>Fargo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MSAs'!$B$6:$M$6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'LF Peer MSAs'!$B$9:$M$9</c:f>
              <c:numCache>
                <c:formatCode>0</c:formatCode>
                <c:ptCount val="12"/>
                <c:pt idx="0">
                  <c:v>118970</c:v>
                </c:pt>
                <c:pt idx="1">
                  <c:v>121170.66666666667</c:v>
                </c:pt>
                <c:pt idx="2">
                  <c:v>120623.66666666667</c:v>
                </c:pt>
                <c:pt idx="3">
                  <c:v>122706.25</c:v>
                </c:pt>
                <c:pt idx="4">
                  <c:v>124243.5</c:v>
                </c:pt>
                <c:pt idx="5">
                  <c:v>124632.16666666667</c:v>
                </c:pt>
                <c:pt idx="6">
                  <c:v>126271.91666666667</c:v>
                </c:pt>
                <c:pt idx="7">
                  <c:v>128068.33333333333</c:v>
                </c:pt>
                <c:pt idx="8">
                  <c:v>130963.58333333333</c:v>
                </c:pt>
                <c:pt idx="9">
                  <c:v>136392.5</c:v>
                </c:pt>
                <c:pt idx="10">
                  <c:v>138238.08333333334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CE-4576-9874-96744898DE52}"/>
            </c:ext>
          </c:extLst>
        </c:ser>
        <c:ser>
          <c:idx val="3"/>
          <c:order val="3"/>
          <c:tx>
            <c:strRef>
              <c:f>'LF Peer MSAs'!$A$10</c:f>
              <c:strCache>
                <c:ptCount val="1"/>
                <c:pt idx="0">
                  <c:v>Rochester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MSAs'!$B$6:$M$6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'LF Peer MSAs'!$B$10:$M$10</c:f>
              <c:numCache>
                <c:formatCode>0</c:formatCode>
                <c:ptCount val="12"/>
                <c:pt idx="0">
                  <c:v>114331</c:v>
                </c:pt>
                <c:pt idx="1">
                  <c:v>114097.91666666667</c:v>
                </c:pt>
                <c:pt idx="2">
                  <c:v>116202.33333333333</c:v>
                </c:pt>
                <c:pt idx="3">
                  <c:v>115846.33333333333</c:v>
                </c:pt>
                <c:pt idx="4">
                  <c:v>115720.83333333333</c:v>
                </c:pt>
                <c:pt idx="5">
                  <c:v>117119.83333333333</c:v>
                </c:pt>
                <c:pt idx="6">
                  <c:v>117630.5</c:v>
                </c:pt>
                <c:pt idx="7">
                  <c:v>117052.5</c:v>
                </c:pt>
                <c:pt idx="8">
                  <c:v>118752.25</c:v>
                </c:pt>
                <c:pt idx="9">
                  <c:v>120721.58333333333</c:v>
                </c:pt>
                <c:pt idx="10">
                  <c:v>121678.75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CE-4576-9874-96744898DE52}"/>
            </c:ext>
          </c:extLst>
        </c:ser>
        <c:ser>
          <c:idx val="4"/>
          <c:order val="4"/>
          <c:tx>
            <c:strRef>
              <c:f>'LF Peer MSAs'!$A$11</c:f>
              <c:strCache>
                <c:ptCount val="1"/>
                <c:pt idx="0">
                  <c:v>Rapid City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MSAs'!$B$6:$M$6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'LF Peer MSAs'!$B$11:$M$11</c:f>
              <c:numCache>
                <c:formatCode>0</c:formatCode>
                <c:ptCount val="12"/>
                <c:pt idx="0">
                  <c:v>71524</c:v>
                </c:pt>
                <c:pt idx="1">
                  <c:v>72488.416666666672</c:v>
                </c:pt>
                <c:pt idx="2">
                  <c:v>72364.333333333328</c:v>
                </c:pt>
                <c:pt idx="3">
                  <c:v>70095.75</c:v>
                </c:pt>
                <c:pt idx="4">
                  <c:v>70152.416666666672</c:v>
                </c:pt>
                <c:pt idx="5">
                  <c:v>70508.5</c:v>
                </c:pt>
                <c:pt idx="6">
                  <c:v>70731.083333333328</c:v>
                </c:pt>
                <c:pt idx="7">
                  <c:v>71109.75</c:v>
                </c:pt>
                <c:pt idx="8">
                  <c:v>71528.666666666672</c:v>
                </c:pt>
                <c:pt idx="9">
                  <c:v>72266.333333333328</c:v>
                </c:pt>
                <c:pt idx="10">
                  <c:v>73643.666666666672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CE-4576-9874-96744898DE52}"/>
            </c:ext>
          </c:extLst>
        </c:ser>
        <c:ser>
          <c:idx val="5"/>
          <c:order val="5"/>
          <c:tx>
            <c:strRef>
              <c:f>'LF Peer MSAs'!$A$12</c:f>
              <c:strCache>
                <c:ptCount val="1"/>
                <c:pt idx="0">
                  <c:v>Sioux Falls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MSAs'!$B$6:$M$6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'LF Peer MSAs'!$B$12:$M$12</c:f>
              <c:numCache>
                <c:formatCode>0</c:formatCode>
                <c:ptCount val="12"/>
                <c:pt idx="0">
                  <c:v>127707</c:v>
                </c:pt>
                <c:pt idx="1">
                  <c:v>130091.83333333333</c:v>
                </c:pt>
                <c:pt idx="2">
                  <c:v>129590.75</c:v>
                </c:pt>
                <c:pt idx="3">
                  <c:v>133573.66666666666</c:v>
                </c:pt>
                <c:pt idx="4">
                  <c:v>134269.75</c:v>
                </c:pt>
                <c:pt idx="5">
                  <c:v>136597.5</c:v>
                </c:pt>
                <c:pt idx="6">
                  <c:v>138813.33333333334</c:v>
                </c:pt>
                <c:pt idx="7">
                  <c:v>141610.66666666666</c:v>
                </c:pt>
                <c:pt idx="8">
                  <c:v>144227.08333333334</c:v>
                </c:pt>
                <c:pt idx="9">
                  <c:v>146663.08333333334</c:v>
                </c:pt>
                <c:pt idx="10">
                  <c:v>149349.83333333334</c:v>
                </c:pt>
                <c:pt idx="11">
                  <c:v>151342.125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CE-4576-9874-96744898D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811648"/>
        <c:axId val="136812040"/>
      </c:lineChart>
      <c:catAx>
        <c:axId val="1368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812040"/>
        <c:crosses val="autoZero"/>
        <c:auto val="1"/>
        <c:lblAlgn val="ctr"/>
        <c:lblOffset val="100"/>
        <c:noMultiLvlLbl val="0"/>
      </c:catAx>
      <c:valAx>
        <c:axId val="136812040"/>
        <c:scaling>
          <c:orientation val="minMax"/>
          <c:max val="185000"/>
          <c:min val="6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Thousands of People</a:t>
                </a:r>
              </a:p>
            </c:rich>
          </c:tx>
          <c:layout>
            <c:manualLayout>
              <c:xMode val="edge"/>
              <c:yMode val="edge"/>
              <c:x val="6.7868757497538384E-3"/>
              <c:y val="0.31712958913248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8116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'LF Peer MSAs'!$A$21</c:f>
              <c:strCache>
                <c:ptCount val="1"/>
                <c:pt idx="0">
                  <c:v>Duluth-Superior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MSAs'!$B$20:$L$20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'LF Peer MSAs'!$B$21:$L$21</c:f>
              <c:numCache>
                <c:formatCode>_("$"* #,##0_);_("$"* \(#,##0\);_("$"* "-"??_);_(@_)</c:formatCode>
                <c:ptCount val="11"/>
                <c:pt idx="0">
                  <c:v>69724.55356521497</c:v>
                </c:pt>
                <c:pt idx="1">
                  <c:v>70718.396820253271</c:v>
                </c:pt>
                <c:pt idx="2">
                  <c:v>65988.988198394247</c:v>
                </c:pt>
                <c:pt idx="3">
                  <c:v>76307.338460432686</c:v>
                </c:pt>
                <c:pt idx="4">
                  <c:v>80434.773772117725</c:v>
                </c:pt>
                <c:pt idx="5">
                  <c:v>79102.799715033383</c:v>
                </c:pt>
                <c:pt idx="6">
                  <c:v>80656.216915759564</c:v>
                </c:pt>
                <c:pt idx="7">
                  <c:v>82264.446179180115</c:v>
                </c:pt>
                <c:pt idx="8">
                  <c:v>73830.179625216682</c:v>
                </c:pt>
                <c:pt idx="9">
                  <c:v>79501.6466220453</c:v>
                </c:pt>
                <c:pt idx="10">
                  <c:v>80141.932443483442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E5-441F-872E-7CFE598A144C}"/>
            </c:ext>
          </c:extLst>
        </c:ser>
        <c:ser>
          <c:idx val="1"/>
          <c:order val="1"/>
          <c:tx>
            <c:strRef>
              <c:f>'LF Peer MSAs'!$A$23</c:f>
              <c:strCache>
                <c:ptCount val="1"/>
                <c:pt idx="0">
                  <c:v>Green Bay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MSAs'!$B$20:$L$20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'LF Peer MSAs'!$B$23:$L$23</c:f>
              <c:numCache>
                <c:formatCode>_("$"* #,##0_);_("$"* \(#,##0\);_("$"* "-"??_);_(@_)</c:formatCode>
                <c:ptCount val="11"/>
                <c:pt idx="0">
                  <c:v>89992.754300673143</c:v>
                </c:pt>
                <c:pt idx="1">
                  <c:v>87190.345037144958</c:v>
                </c:pt>
                <c:pt idx="2">
                  <c:v>85845.741181769656</c:v>
                </c:pt>
                <c:pt idx="3">
                  <c:v>88493.549678404859</c:v>
                </c:pt>
                <c:pt idx="4">
                  <c:v>90186.529900309411</c:v>
                </c:pt>
                <c:pt idx="5">
                  <c:v>91953.298998800281</c:v>
                </c:pt>
                <c:pt idx="6">
                  <c:v>91805.85847309888</c:v>
                </c:pt>
                <c:pt idx="7">
                  <c:v>92667.619818953463</c:v>
                </c:pt>
                <c:pt idx="8">
                  <c:v>96630.675623395349</c:v>
                </c:pt>
                <c:pt idx="9">
                  <c:v>96722.632665190744</c:v>
                </c:pt>
                <c:pt idx="10">
                  <c:v>97427.176164326287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E5-441F-872E-7CFE598A144C}"/>
            </c:ext>
          </c:extLst>
        </c:ser>
        <c:ser>
          <c:idx val="2"/>
          <c:order val="2"/>
          <c:tx>
            <c:strRef>
              <c:f>'LF Peer MSAs'!$A$22</c:f>
              <c:strCache>
                <c:ptCount val="1"/>
                <c:pt idx="0">
                  <c:v>Fargo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MSAs'!$B$20:$L$20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'LF Peer MSAs'!$B$22:$L$22</c:f>
              <c:numCache>
                <c:formatCode>_("$"* #,##0_);_("$"* \(#,##0\);_("$"* "-"??_);_(@_)</c:formatCode>
                <c:ptCount val="11"/>
                <c:pt idx="0">
                  <c:v>83357.148861057416</c:v>
                </c:pt>
                <c:pt idx="1">
                  <c:v>85045.335504742616</c:v>
                </c:pt>
                <c:pt idx="2">
                  <c:v>84618.551914908894</c:v>
                </c:pt>
                <c:pt idx="3">
                  <c:v>85545.764783782404</c:v>
                </c:pt>
                <c:pt idx="4">
                  <c:v>89485.566649361936</c:v>
                </c:pt>
                <c:pt idx="5">
                  <c:v>96780.793615345421</c:v>
                </c:pt>
                <c:pt idx="6">
                  <c:v>97749.367601531878</c:v>
                </c:pt>
                <c:pt idx="7">
                  <c:v>102257.90918910477</c:v>
                </c:pt>
                <c:pt idx="8">
                  <c:v>101791.65582289733</c:v>
                </c:pt>
                <c:pt idx="9">
                  <c:v>100958.63042322708</c:v>
                </c:pt>
                <c:pt idx="10">
                  <c:v>101383.0607460438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E5-441F-872E-7CFE598A144C}"/>
            </c:ext>
          </c:extLst>
        </c:ser>
        <c:ser>
          <c:idx val="3"/>
          <c:order val="3"/>
          <c:tx>
            <c:strRef>
              <c:f>'LF Peer MSAs'!$A$24</c:f>
              <c:strCache>
                <c:ptCount val="1"/>
                <c:pt idx="0">
                  <c:v>Rapid City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MSAs'!$B$20:$L$20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'LF Peer MSAs'!$B$24:$L$24</c:f>
              <c:numCache>
                <c:formatCode>_("$"* #,##0_);_("$"* \(#,##0\);_("$"* "-"??_);_(@_)</c:formatCode>
                <c:ptCount val="11"/>
                <c:pt idx="0">
                  <c:v>72143.616128851849</c:v>
                </c:pt>
                <c:pt idx="1">
                  <c:v>70880.290069332914</c:v>
                </c:pt>
                <c:pt idx="2">
                  <c:v>69412.648035634498</c:v>
                </c:pt>
                <c:pt idx="3">
                  <c:v>74241.305642638821</c:v>
                </c:pt>
                <c:pt idx="4">
                  <c:v>78286.682924917055</c:v>
                </c:pt>
                <c:pt idx="5">
                  <c:v>78841.558110015103</c:v>
                </c:pt>
                <c:pt idx="6">
                  <c:v>77745.168613987495</c:v>
                </c:pt>
                <c:pt idx="7">
                  <c:v>79356.20642738865</c:v>
                </c:pt>
                <c:pt idx="8">
                  <c:v>78374.17166077935</c:v>
                </c:pt>
                <c:pt idx="9">
                  <c:v>79207.007412395818</c:v>
                </c:pt>
                <c:pt idx="10">
                  <c:v>79205.724864324147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E5-441F-872E-7CFE598A144C}"/>
            </c:ext>
          </c:extLst>
        </c:ser>
        <c:ser>
          <c:idx val="4"/>
          <c:order val="4"/>
          <c:tx>
            <c:strRef>
              <c:f>'LF Peer MSAs'!$A$25</c:f>
              <c:strCache>
                <c:ptCount val="1"/>
                <c:pt idx="0">
                  <c:v>Rochester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MSAs'!$B$20:$L$20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'LF Peer MSAs'!$B$25:$L$25</c:f>
              <c:numCache>
                <c:formatCode>_("$"* #,##0_);_("$"* \(#,##0\);_("$"* "-"??_);_(@_)</c:formatCode>
                <c:ptCount val="11"/>
                <c:pt idx="0">
                  <c:v>80004.548197776632</c:v>
                </c:pt>
                <c:pt idx="1">
                  <c:v>81640.403892855189</c:v>
                </c:pt>
                <c:pt idx="2">
                  <c:v>79008.740501481618</c:v>
                </c:pt>
                <c:pt idx="3">
                  <c:v>84007.837969263885</c:v>
                </c:pt>
                <c:pt idx="4">
                  <c:v>83355.777193677321</c:v>
                </c:pt>
                <c:pt idx="5">
                  <c:v>85143.563785809121</c:v>
                </c:pt>
                <c:pt idx="6">
                  <c:v>85011.965434134851</c:v>
                </c:pt>
                <c:pt idx="7">
                  <c:v>86414.215843318176</c:v>
                </c:pt>
                <c:pt idx="8">
                  <c:v>87509.920864657295</c:v>
                </c:pt>
                <c:pt idx="9">
                  <c:v>89586.300157594029</c:v>
                </c:pt>
                <c:pt idx="10">
                  <c:v>92045.653000215738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E5-441F-872E-7CFE598A144C}"/>
            </c:ext>
          </c:extLst>
        </c:ser>
        <c:ser>
          <c:idx val="5"/>
          <c:order val="5"/>
          <c:tx>
            <c:strRef>
              <c:f>'LF Peer MSAs'!$A$26</c:f>
              <c:strCache>
                <c:ptCount val="1"/>
                <c:pt idx="0">
                  <c:v>Sioux Falls</c:v>
                </c:pt>
              </c:strCache>
            </c:strRef>
          </c:tx>
          <c:spPr>
            <a:ln w="28575" cap="rnd">
              <a:solidFill>
                <a:srgbClr val="9A9A9A"/>
              </a:solidFill>
              <a:round/>
            </a:ln>
            <a:effectLst/>
          </c:spPr>
          <c:marker>
            <c:symbol val="none"/>
          </c:marker>
          <c:cat>
            <c:numRef>
              <c:f>'LF Peer MSAs'!$B$20:$L$20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'LF Peer MSAs'!$B$26:$L$26</c:f>
              <c:numCache>
                <c:formatCode>_("$"* #,##0_);_("$"* \(#,##0\);_("$"* "-"??_);_(@_)</c:formatCode>
                <c:ptCount val="11"/>
                <c:pt idx="0">
                  <c:v>104050.67850626826</c:v>
                </c:pt>
                <c:pt idx="1">
                  <c:v>105371.71818369332</c:v>
                </c:pt>
                <c:pt idx="2">
                  <c:v>107152.70958768277</c:v>
                </c:pt>
                <c:pt idx="3">
                  <c:v>101187.60933417515</c:v>
                </c:pt>
                <c:pt idx="4">
                  <c:v>106576.49991900632</c:v>
                </c:pt>
                <c:pt idx="5">
                  <c:v>108508.57446146525</c:v>
                </c:pt>
                <c:pt idx="6">
                  <c:v>103786.86005186821</c:v>
                </c:pt>
                <c:pt idx="7">
                  <c:v>105041.52229587226</c:v>
                </c:pt>
                <c:pt idx="8">
                  <c:v>106685.92641811956</c:v>
                </c:pt>
                <c:pt idx="9">
                  <c:v>107613.99284187057</c:v>
                </c:pt>
                <c:pt idx="10">
                  <c:v>107238.15114178232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E5-441F-872E-7CFE598A1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90656"/>
        <c:axId val="374891048"/>
      </c:lineChart>
      <c:catAx>
        <c:axId val="3748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4891048"/>
        <c:crosses val="autoZero"/>
        <c:auto val="1"/>
        <c:lblAlgn val="ctr"/>
        <c:lblOffset val="100"/>
        <c:noMultiLvlLbl val="0"/>
      </c:catAx>
      <c:valAx>
        <c:axId val="374891048"/>
        <c:scaling>
          <c:orientation val="minMax"/>
          <c:max val="120000"/>
          <c:min val="3000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489065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5230637422563602E-2"/>
                <c:y val="0.3329808339378260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US"/>
                    <a:t>Thousands of Dollars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1524253912706"/>
          <c:y val="0.14954474881920157"/>
          <c:w val="0.89647747156605428"/>
          <c:h val="0.685137726490472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ICS</c:v>
                </c:pt>
              </c:strCache>
            </c:strRef>
          </c:tx>
          <c:spPr>
            <a:ln w="53975"/>
          </c:spPr>
          <c:marker>
            <c:spPr>
              <a:solidFill>
                <a:schemeClr val="accent1"/>
              </a:solidFill>
            </c:spPr>
          </c:marker>
          <c:cat>
            <c:strRef>
              <c:f>Sheet1!$A$2:$A$5</c:f>
              <c:strCache>
                <c:ptCount val="4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103.23</c:v>
                </c:pt>
                <c:pt idx="1">
                  <c:v>102.5868654224231</c:v>
                </c:pt>
                <c:pt idx="2">
                  <c:v>104.43</c:v>
                </c:pt>
                <c:pt idx="3">
                  <c:v>104.03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67-458A-B5E0-ACE738C204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ICC</c:v>
                </c:pt>
              </c:strCache>
            </c:strRef>
          </c:tx>
          <c:spPr>
            <a:ln w="53975"/>
          </c:spPr>
          <c:marker>
            <c:spPr>
              <a:solidFill>
                <a:schemeClr val="accent2"/>
              </a:solidFill>
              <a:ln cap="rnd"/>
            </c:spPr>
          </c:marker>
          <c:cat>
            <c:strRef>
              <c:f>Sheet1!$A$2:$A$5</c:f>
              <c:strCache>
                <c:ptCount val="4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104.71</c:v>
                </c:pt>
                <c:pt idx="1">
                  <c:v>102.69840455519204</c:v>
                </c:pt>
                <c:pt idx="2">
                  <c:v>104.41</c:v>
                </c:pt>
                <c:pt idx="3">
                  <c:v>103.47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67-458A-B5E0-ACE738C204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ICE</c:v>
                </c:pt>
              </c:strCache>
            </c:strRef>
          </c:tx>
          <c:spPr>
            <a:ln w="53975"/>
          </c:spPr>
          <c:marker>
            <c:spPr>
              <a:solidFill>
                <a:schemeClr val="accent3"/>
              </a:solidFill>
            </c:spPr>
          </c:marker>
          <c:cat>
            <c:strRef>
              <c:f>Sheet1!$A$2:$A$5</c:f>
              <c:strCache>
                <c:ptCount val="4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102.23</c:v>
                </c:pt>
                <c:pt idx="1">
                  <c:v>102.5114807378426</c:v>
                </c:pt>
                <c:pt idx="2">
                  <c:v>104.44</c:v>
                </c:pt>
                <c:pt idx="3">
                  <c:v>104.4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67-458A-B5E0-ACE738C20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891832"/>
        <c:axId val="375300272"/>
      </c:lineChart>
      <c:catAx>
        <c:axId val="374891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5300272"/>
        <c:crosses val="autoZero"/>
        <c:auto val="1"/>
        <c:lblAlgn val="ctr"/>
        <c:lblOffset val="100"/>
        <c:noMultiLvlLbl val="0"/>
      </c:catAx>
      <c:valAx>
        <c:axId val="375300272"/>
        <c:scaling>
          <c:orientation val="minMax"/>
          <c:max val="106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374891832"/>
        <c:crosses val="autoZero"/>
        <c:crossBetween val="between"/>
        <c:majorUnit val="1"/>
        <c:minorUnit val="1"/>
      </c:valAx>
    </c:plotArea>
    <c:legend>
      <c:legendPos val="b"/>
      <c:layout>
        <c:manualLayout>
          <c:xMode val="edge"/>
          <c:yMode val="edge"/>
          <c:x val="0.23178076698745989"/>
          <c:y val="0.71965237011438232"/>
          <c:w val="0.57193217167298527"/>
          <c:h val="7.8313278301214526E-2"/>
        </c:manualLayout>
      </c:layout>
      <c:overlay val="0"/>
      <c:spPr>
        <a:ln cap="rnd">
          <a:round/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6571908514034"/>
          <c:y val="0.12709648753204567"/>
          <c:w val="0.89493426168951107"/>
          <c:h val="0.744064633316710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ICS</c:v>
                </c:pt>
              </c:strCache>
            </c:strRef>
          </c:tx>
          <c:spPr>
            <a:ln w="53975"/>
          </c:spPr>
          <c:cat>
            <c:strRef>
              <c:f>Sheet1!$A$2:$A$5</c:f>
              <c:strCache>
                <c:ptCount val="4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</c:strCache>
            </c:strRef>
          </c:cat>
          <c:val>
            <c:numRef>
              <c:f>Sheet1!$B$2:$B$5</c:f>
              <c:numCache>
                <c:formatCode>_(* #,##0.00_);_(* \(#,##0.00\);_(* "-"??_);_(@_)</c:formatCode>
                <c:ptCount val="4"/>
                <c:pt idx="0" formatCode="General">
                  <c:v>95.77</c:v>
                </c:pt>
                <c:pt idx="1">
                  <c:v>95.954106688233011</c:v>
                </c:pt>
                <c:pt idx="2">
                  <c:v>94.776814110133017</c:v>
                </c:pt>
                <c:pt idx="3" formatCode="General">
                  <c:v>96.63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CE-46E4-87D9-B7868C681D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ICC</c:v>
                </c:pt>
              </c:strCache>
            </c:strRef>
          </c:tx>
          <c:spPr>
            <a:ln w="53975"/>
          </c:spPr>
          <c:marker>
            <c:spPr>
              <a:ln cap="rnd">
                <a:solidFill>
                  <a:srgbClr val="BE4B48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</c:strCache>
            </c:strRef>
          </c:cat>
          <c:val>
            <c:numRef>
              <c:f>Sheet1!$C$2:$C$5</c:f>
              <c:numCache>
                <c:formatCode>_(* #,##0.00_);_(* \(#,##0.00\);_(* "-"??_);_(@_)</c:formatCode>
                <c:ptCount val="4"/>
                <c:pt idx="0" formatCode="General">
                  <c:v>96.72</c:v>
                </c:pt>
                <c:pt idx="1">
                  <c:v>98.861606130164986</c:v>
                </c:pt>
                <c:pt idx="2">
                  <c:v>95.393786927530954</c:v>
                </c:pt>
                <c:pt idx="3" formatCode="General">
                  <c:v>97.21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CE-46E4-87D9-B7868C681D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ICE</c:v>
                </c:pt>
              </c:strCache>
            </c:strRef>
          </c:tx>
          <c:spPr>
            <a:ln w="53975"/>
          </c:spPr>
          <c:cat>
            <c:strRef>
              <c:f>Sheet1!$A$2:$A$5</c:f>
              <c:strCache>
                <c:ptCount val="4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</c:strCache>
            </c:strRef>
          </c:cat>
          <c:val>
            <c:numRef>
              <c:f>Sheet1!$D$2:$D$5</c:f>
              <c:numCache>
                <c:formatCode>_(* #,##0.00_);_(* \(#,##0.00\);_(* "-"??_);_(@_)</c:formatCode>
                <c:ptCount val="4"/>
                <c:pt idx="0" formatCode="General">
                  <c:v>95.13</c:v>
                </c:pt>
                <c:pt idx="1">
                  <c:v>93.981391755899494</c:v>
                </c:pt>
                <c:pt idx="2">
                  <c:v>94.358203027299567</c:v>
                </c:pt>
                <c:pt idx="3" formatCode="General">
                  <c:v>96.24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CE-46E4-87D9-B7868C681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301056"/>
        <c:axId val="375301448"/>
      </c:lineChart>
      <c:catAx>
        <c:axId val="375301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5301448"/>
        <c:crosses val="autoZero"/>
        <c:auto val="1"/>
        <c:lblAlgn val="ctr"/>
        <c:lblOffset val="100"/>
        <c:noMultiLvlLbl val="0"/>
      </c:catAx>
      <c:valAx>
        <c:axId val="375301448"/>
        <c:scaling>
          <c:orientation val="minMax"/>
          <c:max val="100"/>
          <c:min val="93"/>
        </c:scaling>
        <c:delete val="0"/>
        <c:axPos val="l"/>
        <c:numFmt formatCode="General" sourceLinked="1"/>
        <c:majorTickMark val="none"/>
        <c:minorTickMark val="none"/>
        <c:tickLblPos val="nextTo"/>
        <c:crossAx val="375301056"/>
        <c:crosses val="autoZero"/>
        <c:crossBetween val="between"/>
        <c:minorUnit val="1"/>
      </c:valAx>
    </c:plotArea>
    <c:legend>
      <c:legendPos val="b"/>
      <c:layout>
        <c:manualLayout>
          <c:xMode val="edge"/>
          <c:yMode val="edge"/>
          <c:x val="0.50643338619897982"/>
          <c:y val="0.18931219720532405"/>
          <c:w val="0.47571970491043086"/>
          <c:h val="0.10076153958837043"/>
        </c:manualLayout>
      </c:layout>
      <c:overlay val="0"/>
      <c:spPr>
        <a:ln cap="rnd">
          <a:round/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479F38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rgbClr val="479F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4C-4702-9810-70F200AE5B87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C-4702-9810-70F200AE5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0.54941</cdr:x>
      <cdr:y>0.06237</cdr:y>
    </cdr:from>
    <cdr:to>
      <cdr:x>0.96217</cdr:x>
      <cdr:y>0.22109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6429" y="327316"/>
          <a:ext cx="3648546" cy="83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0.28416</cdr:x>
      <cdr:y>0.02496</cdr:y>
    </cdr:from>
    <cdr:to>
      <cdr:x>0.81673</cdr:x>
      <cdr:y>0.08999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8552" y="112986"/>
          <a:ext cx="4382814" cy="294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0.20439</cdr:x>
      <cdr:y>0.0452</cdr:y>
    </cdr:from>
    <cdr:to>
      <cdr:x>0.81756</cdr:x>
      <cdr:y>0.11661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82045" y="204593"/>
          <a:ext cx="5046133" cy="323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PUBLIC SURVEY (RANDOM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SAMPLE</a:t>
          </a:r>
          <a:r>
            <a:rPr lang="en-US" sz="1800" b="1" dirty="0" smtClean="0"/>
            <a:t>): 131 </a:t>
          </a:r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0.28416</cdr:x>
      <cdr:y>0.02496</cdr:y>
    </cdr:from>
    <cdr:to>
      <cdr:x>0.81673</cdr:x>
      <cdr:y>0.08999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8552" y="112986"/>
          <a:ext cx="4382814" cy="294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0.1108</cdr:x>
      <cdr:y>0.03807</cdr:y>
    </cdr:from>
    <cdr:to>
      <cdr:x>0.98885</cdr:x>
      <cdr:y>0.10948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97467" y="172303"/>
          <a:ext cx="7111999" cy="323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SURVEY of REIF PARTICIPANTS (NON-RANDOM SAMPLE</a:t>
          </a:r>
          <a:r>
            <a:rPr lang="en-US" sz="1800" b="1" dirty="0" smtClean="0"/>
            <a:t>): 108</a:t>
          </a:r>
          <a:endParaRPr lang="en-US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0.89741</cdr:x>
      <cdr:y>0.05085</cdr:y>
    </cdr:from>
    <cdr:to>
      <cdr:x>1</cdr:x>
      <cdr:y>0.12925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385337" y="261020"/>
          <a:ext cx="844263" cy="4024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$309</a:t>
          </a:r>
        </a:p>
      </cdr:txBody>
    </cdr:sp>
  </cdr:relSizeAnchor>
  <cdr:relSizeAnchor xmlns:cdr="http://schemas.openxmlformats.org/drawingml/2006/chartDrawing">
    <cdr:from>
      <cdr:x>0.90125</cdr:x>
      <cdr:y>0.20554</cdr:y>
    </cdr:from>
    <cdr:to>
      <cdr:x>1</cdr:x>
      <cdr:y>0.28394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7416898" y="1055048"/>
          <a:ext cx="812702" cy="4024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$</a:t>
          </a:r>
          <a:r>
            <a:rPr lang="en-US" sz="1800" b="1" dirty="0" smtClean="0"/>
            <a:t>245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0.89933</cdr:x>
      <cdr:y>0.31369</cdr:y>
    </cdr:from>
    <cdr:to>
      <cdr:x>1</cdr:x>
      <cdr:y>0.39209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7401117" y="1610174"/>
          <a:ext cx="828483" cy="4024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$194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0.89741</cdr:x>
      <cdr:y>0.05085</cdr:y>
    </cdr:from>
    <cdr:to>
      <cdr:x>1</cdr:x>
      <cdr:y>0.12925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385337" y="261020"/>
          <a:ext cx="844263" cy="4024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$309</a:t>
          </a:r>
        </a:p>
      </cdr:txBody>
    </cdr:sp>
  </cdr:relSizeAnchor>
  <cdr:relSizeAnchor xmlns:cdr="http://schemas.openxmlformats.org/drawingml/2006/chartDrawing">
    <cdr:from>
      <cdr:x>0.90026</cdr:x>
      <cdr:y>0.18926</cdr:y>
    </cdr:from>
    <cdr:to>
      <cdr:x>0.99901</cdr:x>
      <cdr:y>0.26766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7408814" y="971467"/>
          <a:ext cx="812673" cy="4024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$</a:t>
          </a:r>
          <a:r>
            <a:rPr lang="en-US" sz="1800" b="1" dirty="0" smtClean="0"/>
            <a:t>245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0.89933</cdr:x>
      <cdr:y>0.31369</cdr:y>
    </cdr:from>
    <cdr:to>
      <cdr:x>1</cdr:x>
      <cdr:y>0.39209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7401117" y="1610174"/>
          <a:ext cx="828483" cy="4024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$194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93B7-1165-B64E-99D2-17953E82C09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19B03-2A3B-5046-A80A-16C415670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4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7B5E-AEE2-4BA0-9445-4D6364721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3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3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9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87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10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8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0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220B4-85D6-114A-84D7-59948631796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2131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 Confidence, changes in employment, profits, taxes, average hours worked and selling prices.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19B03-2A3B-5046-A80A-16C4156701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1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3</a:t>
            </a:r>
            <a:r>
              <a:rPr lang="en-US" baseline="30000" dirty="0"/>
              <a:t>rd</a:t>
            </a:r>
            <a:r>
              <a:rPr lang="en-US" dirty="0"/>
              <a:t> ( 48% will improve, 13% will worsen, 39% no change.)</a:t>
            </a:r>
          </a:p>
          <a:p>
            <a:r>
              <a:rPr lang="en-US" dirty="0"/>
              <a:t>Today last six months (52% improved, 18% decreased, 23% no change)</a:t>
            </a:r>
          </a:p>
          <a:p>
            <a:r>
              <a:rPr lang="en-US" dirty="0"/>
              <a:t>Break into two slides.</a:t>
            </a:r>
          </a:p>
          <a:p>
            <a:r>
              <a:rPr lang="en-US" dirty="0"/>
              <a:t>Move optimistic and towards summer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19B03-2A3B-5046-A80A-16C4156701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3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Their forecasts are within a 4% difference on average</a:t>
            </a:r>
          </a:p>
          <a:p>
            <a:r>
              <a:rPr lang="en-US" dirty="0"/>
              <a:t>Biggest difference was between Spring of 2016 and Fall 2016 of Over 10% difference, concluding the large storm that struck Minnesota lowered businesses confidences for their overall outlook.</a:t>
            </a:r>
          </a:p>
          <a:p>
            <a:r>
              <a:rPr lang="en-US" dirty="0"/>
              <a:t>Because the next six months are winter and nasty spring, they are less optimistic.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19B03-2A3B-5046-A80A-16C4156701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53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half of respondents are choosing no change in each indicator.</a:t>
            </a:r>
          </a:p>
          <a:p>
            <a:r>
              <a:rPr lang="en-US" dirty="0"/>
              <a:t>Many increases in the average hours worked, selling prices and taxes that last 6 months as well.</a:t>
            </a:r>
          </a:p>
          <a:p>
            <a:r>
              <a:rPr lang="en-US" dirty="0"/>
              <a:t>Harder to predict profits.</a:t>
            </a:r>
          </a:p>
          <a:p>
            <a:r>
              <a:rPr lang="en-US" dirty="0"/>
              <a:t>Fall of 2018 future forecasts</a:t>
            </a:r>
          </a:p>
          <a:p>
            <a:r>
              <a:rPr lang="en-US" dirty="0"/>
              <a:t>People are maybe too optimistic. Instead of revising and finding a better forecast, they became more optimistic. </a:t>
            </a:r>
          </a:p>
          <a:p>
            <a:r>
              <a:rPr lang="en-US" dirty="0"/>
              <a:t>Forms different sort of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80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19B03-2A3B-5046-A80A-16C4156701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4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2/3rds of business are having troubles, this is why.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65% of our 87 respondents have difficulty.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35% do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13 of the 21 professional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 of the 14 education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49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Shorter sentences</a:t>
            </a:r>
          </a:p>
          <a:p>
            <a:r>
              <a:rPr lang="en-US" dirty="0"/>
              <a:t>Main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19B03-2A3B-5046-A80A-16C4156701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7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63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06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20B4-85D6-114A-84D7-59948631796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8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706438"/>
            <a:ext cx="4721225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384220B4-85D6-114A-84D7-59948631796F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37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Alexander,</a:t>
            </a:r>
            <a:r>
              <a:rPr lang="en-US" baseline="0" dirty="0" smtClean="0"/>
              <a:t> this is the GRP in millions of chained 2009 dollars. I wasn’t sure if this was correct as it looks pretty different from the original graph in the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A2D1-170E-475F-A1A1-504561368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A2D1-170E-475F-A1A1-504561368E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*The</a:t>
            </a:r>
            <a:r>
              <a:rPr lang="en-US" baseline="0" dirty="0" smtClean="0"/>
              <a:t> 2018 value shown was computed by taking the average of the LF data currently available and only reflects the LF quantities from January-August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A2D1-170E-475F-A1A1-504561368E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A2D1-170E-475F-A1A1-504561368E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r>
              <a:rPr lang="en-US" baseline="0" dirty="0" smtClean="0"/>
              <a:t> for the increase in LF in the recent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A2D1-170E-475F-A1A1-504561368E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19B03-2A3B-5046-A80A-16C4156701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7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6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4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78AD-2AB7-9745-86B0-B449277051F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798F-AC2C-8F4C-A497-31CFD107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hoffman@css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mahmud@uwsuper.edu" TargetMode="External"/><Relationship Id="rId5" Type="http://schemas.openxmlformats.org/officeDocument/2006/relationships/hyperlink" Target="mailto:rmahjabe@uwsuper.edu" TargetMode="External"/><Relationship Id="rId4" Type="http://schemas.openxmlformats.org/officeDocument/2006/relationships/hyperlink" Target="mailto:jskurla@d.umn.ed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t.ly/2018fallrei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03" y="995889"/>
            <a:ext cx="3286193" cy="3290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804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31,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9736"/>
            <a:ext cx="90106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28AAA"/>
                </a:solidFill>
              </a:rPr>
              <a:t>LABOR </a:t>
            </a:r>
            <a:r>
              <a:rPr lang="en-US" sz="3600" b="1" dirty="0" smtClean="0">
                <a:solidFill>
                  <a:srgbClr val="328AAA"/>
                </a:solidFill>
              </a:rPr>
              <a:t>FORCE GROWTH (2015-2017)</a:t>
            </a:r>
            <a:endParaRPr lang="en-US" dirty="0">
              <a:solidFill>
                <a:srgbClr val="328AA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9644" y="6457891"/>
            <a:ext cx="2884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</a:rPr>
              <a:t>© 2018 REIF  </a:t>
            </a:r>
            <a:r>
              <a:rPr lang="en-US" sz="1000" dirty="0">
                <a:solidFill>
                  <a:srgbClr val="9A9A9A"/>
                </a:solidFill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</a:rPr>
              <a:t>University of Minnesota Duluth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4359" y="6250014"/>
            <a:ext cx="29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American Community Survey 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One-Year Estimate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7817" y="2122056"/>
            <a:ext cx="6761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Workers ages 35-44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Workers age 55-59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Females 20-64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Females 20-64 with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Population with a bachelor’s degree or higher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75409" y="1417638"/>
            <a:ext cx="7793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Demographic groups with growth in the labor force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9056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82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FORCE</a:t>
            </a:r>
            <a:endParaRPr lang="en-US" dirty="0">
              <a:solidFill>
                <a:srgbClr val="3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80654"/>
              </p:ext>
            </p:extLst>
          </p:nvPr>
        </p:nvGraphicFramePr>
        <p:xfrm>
          <a:off x="121301" y="1303039"/>
          <a:ext cx="82296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53450" y="1620026"/>
            <a:ext cx="125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Green Bay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2102" y="2511770"/>
            <a:ext cx="129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Sioux</a:t>
            </a:r>
            <a:r>
              <a:rPr lang="en-US" sz="1400" b="1" dirty="0"/>
              <a:t> Falls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6593" y="2742602"/>
            <a:ext cx="153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Duluth-Superior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8895" y="2998439"/>
            <a:ext cx="1390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Fargo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011" y="3647022"/>
            <a:ext cx="119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Rochester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8893" y="5443184"/>
            <a:ext cx="165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en-US" sz="1400" b="1" dirty="0"/>
              <a:t> 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9644" y="6457891"/>
            <a:ext cx="2884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</a:rPr>
              <a:t>© 2018 REIF  </a:t>
            </a:r>
            <a:r>
              <a:rPr lang="en-US" sz="1000" dirty="0">
                <a:solidFill>
                  <a:srgbClr val="9A9A9A"/>
                </a:solidFill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</a:rPr>
              <a:t>University of Minnesota Duluth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7367" y="6316478"/>
            <a:ext cx="1969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Source: LAUS, FRED, 2018</a:t>
            </a:r>
          </a:p>
        </p:txBody>
      </p:sp>
    </p:spTree>
    <p:extLst>
      <p:ext uri="{BB962C8B-B14F-4D97-AF65-F5344CB8AC3E}">
        <p14:creationId xmlns:p14="http://schemas.microsoft.com/office/powerpoint/2010/main" val="23162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234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 / LABOR FORCE MEMBER</a:t>
            </a:r>
            <a:endParaRPr lang="en-US" dirty="0">
              <a:solidFill>
                <a:srgbClr val="3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9142" y="6457891"/>
            <a:ext cx="3265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  <a:latin typeface="Arial"/>
              </a:rPr>
              <a:t>© 2018 REIF  </a:t>
            </a:r>
            <a:r>
              <a:rPr lang="en-US" sz="1000" dirty="0">
                <a:solidFill>
                  <a:srgbClr val="9A9A9A"/>
                </a:solidFill>
                <a:latin typeface="Arial"/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  <a:latin typeface="Arial"/>
              </a:rPr>
              <a:t>University of Minnesota Duluth</a:t>
            </a:r>
          </a:p>
        </p:txBody>
      </p:sp>
      <p:sp>
        <p:nvSpPr>
          <p:cNvPr id="6" name="Rectangle 5"/>
          <p:cNvSpPr/>
          <p:nvPr/>
        </p:nvSpPr>
        <p:spPr>
          <a:xfrm>
            <a:off x="7020159" y="6460954"/>
            <a:ext cx="19672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189"/>
            <a:r>
              <a: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BEA, FRED, LAUS, 2018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693142"/>
              </p:ext>
            </p:extLst>
          </p:nvPr>
        </p:nvGraphicFramePr>
        <p:xfrm>
          <a:off x="238127" y="1251859"/>
          <a:ext cx="7982420" cy="50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92908" y="1858653"/>
            <a:ext cx="160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Sioux</a:t>
            </a:r>
            <a:r>
              <a:rPr lang="en-US" sz="1400" b="1" dirty="0"/>
              <a:t> Falls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2909" y="2370821"/>
            <a:ext cx="119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1400" b="1" dirty="0"/>
              <a:t> Bay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527" y="2152330"/>
            <a:ext cx="104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Fargo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2909" y="2648692"/>
            <a:ext cx="119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Rochester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8705" y="3708525"/>
            <a:ext cx="154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Duluth-Superior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96412" y="3356309"/>
            <a:ext cx="134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Rapid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40790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729"/>
            <a:ext cx="8229600" cy="1143000"/>
          </a:xfrm>
        </p:spPr>
        <p:txBody>
          <a:bodyPr>
            <a:normAutofit/>
          </a:bodyPr>
          <a:lstStyle/>
          <a:p>
            <a:pPr algn="ctr" fontAlgn="t"/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600" dirty="0">
              <a:solidFill>
                <a:srgbClr val="3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3002" y="1424432"/>
            <a:ext cx="8229600" cy="4525963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13327" y="6333399"/>
            <a:ext cx="3717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  <a:latin typeface="Arial"/>
              </a:rPr>
              <a:t>© 2018 REIF  </a:t>
            </a:r>
            <a:r>
              <a:rPr lang="en-US" sz="1000" dirty="0">
                <a:solidFill>
                  <a:srgbClr val="9A9A9A"/>
                </a:solidFill>
                <a:latin typeface="Arial"/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  <a:latin typeface="Arial"/>
              </a:rPr>
              <a:t>University of Minnesota Duluth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303" y="1424432"/>
            <a:ext cx="716339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Gross regional product has seen nearly 10% growth from 2015-2017.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in GRP was led by mining, real estate, and manufacturing.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Labor force size has increased by 2% from 2015-2018.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Labor force growth primarily driven by older workers, women, and those with a bachelor’s degree or higher.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Duluth-Superior MSA has a large labor force relative to its GRP.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accent3"/>
              </a:buClr>
            </a:pPr>
            <a:endParaRPr lang="en-US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2884"/>
            <a:ext cx="7772400" cy="1217845"/>
          </a:xfrm>
        </p:spPr>
        <p:txBody>
          <a:bodyPr anchor="t" anchorCtr="0">
            <a:normAutofit/>
          </a:bodyPr>
          <a:lstStyle/>
          <a:p>
            <a:r>
              <a:rPr lang="en-US" sz="3600" b="1" dirty="0" smtClean="0">
                <a:solidFill>
                  <a:srgbClr val="25779B"/>
                </a:solidFill>
              </a:rPr>
              <a:t>CONSUMER CONFIDENCE INDICATORS</a:t>
            </a:r>
            <a:endParaRPr lang="en-US" sz="3600" b="1" dirty="0">
              <a:solidFill>
                <a:srgbClr val="25779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906" y="3863378"/>
            <a:ext cx="25042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100" b="1" dirty="0" err="1" smtClean="0"/>
              <a:t>Opeyemi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Omiwale</a:t>
            </a:r>
            <a:endParaRPr lang="en-US" sz="2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760" y="436291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</a:rPr>
              <a:t>University of Wisconsin-Superior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68" y="5210024"/>
            <a:ext cx="777497" cy="778482"/>
          </a:xfrm>
          <a:prstGeom prst="rect">
            <a:avLst/>
          </a:prstGeom>
        </p:spPr>
      </p:pic>
      <p:pic>
        <p:nvPicPr>
          <p:cNvPr id="1026" name="Picture 2" descr="http://www.uwsuper.edu/univrelations/resources/logos/signature/upload/signature-no-slogan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67" y="2248328"/>
            <a:ext cx="2743200" cy="11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6" y="365126"/>
            <a:ext cx="8878186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257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CONFIDENCE INDICATORS </a:t>
            </a:r>
            <a:endParaRPr lang="en-US" sz="3600" b="1" dirty="0">
              <a:solidFill>
                <a:srgbClr val="257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982"/>
            <a:ext cx="8122356" cy="4525963"/>
          </a:xfrm>
        </p:spPr>
        <p:txBody>
          <a:bodyPr>
            <a:noAutofit/>
          </a:bodyPr>
          <a:lstStyle/>
          <a:p>
            <a:pPr marL="346075" indent="-346075"/>
            <a:r>
              <a:rPr lang="en-US" sz="2100" b="1" dirty="0" smtClean="0">
                <a:solidFill>
                  <a:srgbClr val="257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CONSUMER SENTIMENT (ICS)</a:t>
            </a:r>
          </a:p>
          <a:p>
            <a:pPr marL="344488" lvl="1" indent="0">
              <a:buSzPct val="50000"/>
              <a:buNone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outlook on personal finances, business conditions and consumption spending</a:t>
            </a:r>
          </a:p>
          <a:p>
            <a:pPr marL="344488" indent="-344488"/>
            <a:endParaRPr lang="en-US" sz="2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/>
            <a:r>
              <a:rPr lang="en-US" sz="2100" b="1" dirty="0" smtClean="0">
                <a:solidFill>
                  <a:srgbClr val="DC4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CURRENT CONDITIONS (ICC)</a:t>
            </a:r>
          </a:p>
          <a:p>
            <a:pPr marL="349250" lvl="1" indent="0">
              <a:buSzPct val="50000"/>
              <a:buNone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Gauges current state of the economy</a:t>
            </a:r>
          </a:p>
          <a:p>
            <a:pPr marL="346075" indent="-346075"/>
            <a:endParaRPr lang="en-US" sz="2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/>
            <a:r>
              <a:rPr lang="en-US" sz="2100" b="1" dirty="0" smtClean="0">
                <a:solidFill>
                  <a:srgbClr val="479F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CONSUMER EXPECTATIONS (ICE)</a:t>
            </a:r>
          </a:p>
          <a:p>
            <a:pPr marL="344488" lvl="1" indent="0">
              <a:buSzPct val="50000"/>
              <a:buNone/>
            </a:pP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future economic and financial conditions</a:t>
            </a:r>
          </a:p>
          <a:p>
            <a:pPr marL="457200" lvl="1" indent="0">
              <a:buNone/>
            </a:pPr>
            <a:endParaRPr lang="en-US" sz="2100" dirty="0" smtClean="0">
              <a:cs typeface="Arial" pitchFamily="34" charset="0"/>
            </a:endParaRPr>
          </a:p>
          <a:p>
            <a:pPr lvl="1"/>
            <a:endParaRPr lang="en-US" sz="2100" dirty="0" smtClean="0">
              <a:cs typeface="Arial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rgbClr val="888888"/>
                </a:solidFill>
              </a:rPr>
              <a:t>© 2018 REIF  </a:t>
            </a:r>
            <a:r>
              <a:rPr lang="en-US" sz="1000" dirty="0" smtClean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 smtClean="0">
                <a:solidFill>
                  <a:srgbClr val="888888"/>
                </a:solidFill>
              </a:rPr>
              <a:t>  </a:t>
            </a:r>
            <a:r>
              <a:rPr lang="en-US" sz="1000" dirty="0" smtClean="0">
                <a:solidFill>
                  <a:srgbClr val="888888"/>
                </a:solidFill>
              </a:rPr>
              <a:t>•  University of Wisconsin-Superior</a:t>
            </a:r>
            <a:endParaRPr lang="en-US" sz="1000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257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CONFIDENCE INDICATORS </a:t>
            </a:r>
            <a:endParaRPr lang="en-US" sz="3600" b="1" dirty="0">
              <a:solidFill>
                <a:srgbClr val="257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7038" y="3619535"/>
            <a:ext cx="943434" cy="36933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103.47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7038" y="2784079"/>
            <a:ext cx="943434" cy="36933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104.40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038" y="3207420"/>
            <a:ext cx="943434" cy="36933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104.03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70415"/>
              </p:ext>
            </p:extLst>
          </p:nvPr>
        </p:nvGraphicFramePr>
        <p:xfrm>
          <a:off x="390393" y="16240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00775" y="6102669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UWS Consumer Confidence Survey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57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79" y="365126"/>
            <a:ext cx="8724053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257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CONFIDENCE INDICATORS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3602" y="3687376"/>
            <a:ext cx="833722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96.63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3602" y="3284574"/>
            <a:ext cx="822434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97.21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427664"/>
              </p:ext>
            </p:extLst>
          </p:nvPr>
        </p:nvGraphicFramePr>
        <p:xfrm>
          <a:off x="457200" y="1694386"/>
          <a:ext cx="809977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17591" y="4097975"/>
            <a:ext cx="829733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96.24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9933" y="6253819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UWS Consumer Confidence Survey</a:t>
            </a:r>
          </a:p>
        </p:txBody>
      </p:sp>
    </p:spTree>
    <p:extLst>
      <p:ext uri="{BB962C8B-B14F-4D97-AF65-F5344CB8AC3E}">
        <p14:creationId xmlns:p14="http://schemas.microsoft.com/office/powerpoint/2010/main" val="37334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25779B"/>
                </a:solidFill>
                <a:cs typeface="Arial" pitchFamily="34" charset="0"/>
              </a:rPr>
              <a:t>CONSUMER CONFIDENCE INDICATORS </a:t>
            </a:r>
            <a:endParaRPr lang="en-US" sz="3600" b="1" dirty="0">
              <a:solidFill>
                <a:srgbClr val="25779B"/>
              </a:solidFill>
              <a:cs typeface="Arial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0486"/>
              </p:ext>
            </p:extLst>
          </p:nvPr>
        </p:nvGraphicFramePr>
        <p:xfrm>
          <a:off x="771898" y="1589253"/>
          <a:ext cx="7718961" cy="434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87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Indicator</a:t>
                      </a:r>
                      <a:endParaRPr lang="en-US" sz="2100" dirty="0"/>
                    </a:p>
                  </a:txBody>
                  <a:tcPr anchor="ctr">
                    <a:solidFill>
                      <a:srgbClr val="328AA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Public</a:t>
                      </a:r>
                      <a:r>
                        <a:rPr lang="en-US" sz="2100" baseline="0" dirty="0" smtClean="0"/>
                        <a:t> Survey </a:t>
                      </a:r>
                    </a:p>
                    <a:p>
                      <a:pPr algn="l"/>
                      <a:r>
                        <a:rPr lang="en-US" sz="2100" baseline="0" dirty="0" smtClean="0"/>
                        <a:t>(Random)</a:t>
                      </a:r>
                      <a:endParaRPr lang="en-US" sz="2100" dirty="0"/>
                    </a:p>
                  </a:txBody>
                  <a:tcPr anchor="ctr">
                    <a:solidFill>
                      <a:srgbClr val="328AA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REIF Survey</a:t>
                      </a:r>
                      <a:r>
                        <a:rPr lang="en-US" sz="2100" baseline="0" dirty="0" smtClean="0"/>
                        <a:t> </a:t>
                      </a:r>
                    </a:p>
                    <a:p>
                      <a:pPr algn="l"/>
                      <a:r>
                        <a:rPr lang="en-US" sz="2100" baseline="0" dirty="0" smtClean="0"/>
                        <a:t>(Non-Random)</a:t>
                      </a:r>
                      <a:endParaRPr lang="en-US" sz="2100" dirty="0"/>
                    </a:p>
                  </a:txBody>
                  <a:tcPr anchor="ctr">
                    <a:solidFill>
                      <a:srgbClr val="328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295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solidFill>
                            <a:srgbClr val="328AAA"/>
                          </a:solidFill>
                        </a:rPr>
                        <a:t>ICS</a:t>
                      </a:r>
                      <a:r>
                        <a:rPr lang="en-US" sz="2100" dirty="0" smtClean="0"/>
                        <a:t>  </a:t>
                      </a:r>
                      <a:endParaRPr lang="en-US" sz="2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Optimistic short-term </a:t>
                      </a: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economic</a:t>
                      </a: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outlook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Rising optimism about short-term economic outlook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760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solidFill>
                            <a:schemeClr val="accent2"/>
                          </a:solidFill>
                        </a:rPr>
                        <a:t>ICC</a:t>
                      </a:r>
                      <a:endParaRPr lang="en-US" sz="21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Slightly cautious about current economic condition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Strong current state of the economy</a:t>
                      </a:r>
                      <a:endParaRPr lang="en-US" sz="2100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760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solidFill>
                            <a:schemeClr val="accent3"/>
                          </a:solidFill>
                        </a:rPr>
                        <a:t>ICE</a:t>
                      </a:r>
                      <a:endParaRPr lang="en-US" sz="21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Expectations of economic expansion</a:t>
                      </a:r>
                      <a:endParaRPr lang="en-US" sz="21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Expectations of economic expansion</a:t>
                      </a:r>
                      <a:endParaRPr lang="en-US" sz="2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63549245"/>
              </p:ext>
            </p:extLst>
          </p:nvPr>
        </p:nvGraphicFramePr>
        <p:xfrm>
          <a:off x="1437770" y="4990455"/>
          <a:ext cx="745066" cy="82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37769" y="3918124"/>
            <a:ext cx="731583" cy="774259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9309935"/>
              </p:ext>
            </p:extLst>
          </p:nvPr>
        </p:nvGraphicFramePr>
        <p:xfrm>
          <a:off x="1431027" y="2843117"/>
          <a:ext cx="745066" cy="82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52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742" y="365126"/>
            <a:ext cx="9074258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25779B"/>
                </a:solidFill>
                <a:cs typeface="Arial" pitchFamily="34" charset="0"/>
              </a:rPr>
              <a:t>SUMMARY OF CONSUMER SURVEY</a:t>
            </a:r>
            <a:endParaRPr lang="en-US" sz="3600" b="1" dirty="0">
              <a:solidFill>
                <a:srgbClr val="25779B"/>
              </a:solidFill>
              <a:cs typeface="Arial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58"/>
              </p:ext>
            </p:extLst>
          </p:nvPr>
        </p:nvGraphicFramePr>
        <p:xfrm>
          <a:off x="771897" y="1417638"/>
          <a:ext cx="7491569" cy="414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194">
                <a:tc>
                  <a:txBody>
                    <a:bodyPr/>
                    <a:lstStyle/>
                    <a:p>
                      <a:pPr algn="l"/>
                      <a:endParaRPr lang="en-US" sz="21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Consumer Confidence Indicators </a:t>
                      </a:r>
                      <a:endParaRPr lang="en-US" sz="2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Overall positive sentiments about the economy and optimism about future economic and financial conditions among random households and past REIF participants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62">
                <a:tc>
                  <a:txBody>
                    <a:bodyPr/>
                    <a:lstStyle/>
                    <a:p>
                      <a:pPr algn="l"/>
                      <a:endParaRPr lang="en-US" sz="2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62">
                <a:tc>
                  <a:txBody>
                    <a:bodyPr/>
                    <a:lstStyle/>
                    <a:p>
                      <a:pPr algn="l"/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56">
                <a:tc>
                  <a:txBody>
                    <a:bodyPr/>
                    <a:lstStyle/>
                    <a:p>
                      <a:pPr algn="l"/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Chart 1"/>
          <p:cNvGraphicFramePr/>
          <p:nvPr>
            <p:extLst/>
          </p:nvPr>
        </p:nvGraphicFramePr>
        <p:xfrm>
          <a:off x="1395599" y="2963915"/>
          <a:ext cx="801062" cy="88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2601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257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PRESENTED BY •</a:t>
            </a:r>
            <a:endParaRPr lang="en-US" sz="1400" spc="300" dirty="0">
              <a:solidFill>
                <a:srgbClr val="257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NBCLogo_MemberFD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87" y="1406509"/>
            <a:ext cx="3996351" cy="1586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91440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15" y="542882"/>
            <a:ext cx="7772400" cy="1217845"/>
          </a:xfrm>
        </p:spPr>
        <p:txBody>
          <a:bodyPr anchor="t" anchorCtr="0">
            <a:normAutofit/>
          </a:bodyPr>
          <a:lstStyle/>
          <a:p>
            <a:r>
              <a:rPr lang="en-US" sz="3600" b="1" dirty="0">
                <a:solidFill>
                  <a:srgbClr val="328AAA"/>
                </a:solidFill>
              </a:rPr>
              <a:t>REGIONAL EQUITY</a:t>
            </a:r>
            <a:br>
              <a:rPr lang="en-US" sz="3600" b="1" dirty="0">
                <a:solidFill>
                  <a:srgbClr val="328AAA"/>
                </a:solidFill>
              </a:rPr>
            </a:br>
            <a:r>
              <a:rPr lang="en-US" sz="3600" b="1" dirty="0">
                <a:solidFill>
                  <a:srgbClr val="328AAA"/>
                </a:solidFill>
              </a:rPr>
              <a:t>INDEX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0121" y="3863378"/>
            <a:ext cx="2278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100" b="1" dirty="0" smtClean="0">
                <a:solidFill>
                  <a:srgbClr val="000000"/>
                </a:solidFill>
              </a:rPr>
              <a:t>Nikolas </a:t>
            </a:r>
            <a:r>
              <a:rPr lang="en-US" sz="2100" b="1" dirty="0" err="1" smtClean="0">
                <a:solidFill>
                  <a:srgbClr val="000000"/>
                </a:solidFill>
              </a:rPr>
              <a:t>Kosman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7467" y="4362913"/>
            <a:ext cx="351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A9A9A"/>
                </a:solidFill>
              </a:rPr>
              <a:t>University of Wisconsin-Superior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67" y="5210023"/>
            <a:ext cx="873902" cy="875009"/>
          </a:xfrm>
          <a:prstGeom prst="rect">
            <a:avLst/>
          </a:prstGeom>
        </p:spPr>
      </p:pic>
      <p:pic>
        <p:nvPicPr>
          <p:cNvPr id="9" name="Picture 2" descr="http://www.uwsuper.edu/univrelations/resources/logos/signature/upload/signature-no-slogan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15" y="2254657"/>
            <a:ext cx="2743200" cy="11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1540"/>
            <a:ext cx="9144000" cy="1217845"/>
          </a:xfrm>
        </p:spPr>
        <p:txBody>
          <a:bodyPr anchor="t" anchorCtr="0">
            <a:normAutofit/>
          </a:bodyPr>
          <a:lstStyle/>
          <a:p>
            <a:r>
              <a:rPr lang="en-US" sz="3600" b="1" dirty="0">
                <a:solidFill>
                  <a:srgbClr val="328AAA"/>
                </a:solidFill>
              </a:rPr>
              <a:t>EQUITY PERFORMANCE</a:t>
            </a:r>
            <a:br>
              <a:rPr lang="en-US" sz="3600" b="1" dirty="0">
                <a:solidFill>
                  <a:srgbClr val="328AAA"/>
                </a:solidFill>
              </a:rPr>
            </a:br>
            <a:r>
              <a:rPr lang="en-US" sz="3600" b="1" dirty="0">
                <a:solidFill>
                  <a:srgbClr val="328AAA"/>
                </a:solidFill>
              </a:rPr>
              <a:t>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7318" y="1820972"/>
            <a:ext cx="610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  <a:buClr>
                <a:srgbClr val="479F38"/>
              </a:buClr>
            </a:pPr>
            <a:r>
              <a:rPr lang="en-US" b="1" spc="200" dirty="0">
                <a:solidFill>
                  <a:srgbClr val="000000"/>
                </a:solidFill>
              </a:rPr>
              <a:t>STOCKS OF LOCAL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7780" y="2453477"/>
            <a:ext cx="3083990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Allete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Ascena Retail Group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Calumet</a:t>
            </a:r>
          </a:p>
          <a:p>
            <a:pPr marL="284163" indent="-284163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Canadian National </a:t>
            </a:r>
            <a:r>
              <a:rPr lang="en-US" sz="2100" dirty="0" smtClean="0"/>
              <a:t>     Railway</a:t>
            </a:r>
            <a:endParaRPr lang="en-US" sz="2100" dirty="0"/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Charter Communications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Cliffs Natural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4442" y="2453477"/>
            <a:ext cx="2930711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Enbridge Energy Partners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Louisiana-Pacific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Marriott International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Morgan Stanley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 err="1"/>
              <a:t>Polymet</a:t>
            </a:r>
            <a:endParaRPr lang="en-US" sz="2100" dirty="0"/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UnitedHealth Group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USG Corporation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2100" dirty="0"/>
              <a:t>US Steel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</p:spTree>
    <p:extLst>
      <p:ext uri="{BB962C8B-B14F-4D97-AF65-F5344CB8AC3E}">
        <p14:creationId xmlns:p14="http://schemas.microsoft.com/office/powerpoint/2010/main" val="40538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6575DA-7359-4139-AF2F-0D514CC8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25779B"/>
                </a:solidFill>
              </a:rPr>
              <a:t>GROWTH OF $100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34275" y="964724"/>
            <a:ext cx="73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$</a:t>
            </a:r>
            <a:r>
              <a:rPr lang="en-US" sz="1800" b="1" dirty="0" smtClean="0"/>
              <a:t>299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34275" y="2344638"/>
            <a:ext cx="73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$</a:t>
            </a:r>
            <a:r>
              <a:rPr lang="en-US" sz="1800" b="1" dirty="0" smtClean="0"/>
              <a:t>237</a:t>
            </a:r>
            <a:endParaRPr lang="en-US" sz="1800" b="1" dirty="0"/>
          </a:p>
        </p:txBody>
      </p:sp>
      <p:sp>
        <p:nvSpPr>
          <p:cNvPr id="10" name="TextBox 8"/>
          <p:cNvSpPr txBox="1"/>
          <p:nvPr/>
        </p:nvSpPr>
        <p:spPr>
          <a:xfrm>
            <a:off x="7534275" y="3640971"/>
            <a:ext cx="73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$171</a:t>
            </a:r>
            <a:endParaRPr lang="en-US" sz="18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075890"/>
              </p:ext>
            </p:extLst>
          </p:nvPr>
        </p:nvGraphicFramePr>
        <p:xfrm>
          <a:off x="457199" y="1042987"/>
          <a:ext cx="8229601" cy="513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5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smtClean="0">
                <a:solidFill>
                  <a:srgbClr val="888888"/>
                </a:solidFill>
              </a:rPr>
              <a:t>© 2018 REIF  </a:t>
            </a:r>
            <a:r>
              <a:rPr lang="en-US" sz="1000" smtClean="0">
                <a:solidFill>
                  <a:srgbClr val="888888"/>
                </a:solidFill>
              </a:rPr>
              <a:t>•  National Bank of Commerce</a:t>
            </a:r>
            <a:r>
              <a:rPr lang="en-US" sz="1000" b="1" smtClean="0">
                <a:solidFill>
                  <a:srgbClr val="888888"/>
                </a:solidFill>
              </a:rPr>
              <a:t>  </a:t>
            </a:r>
            <a:r>
              <a:rPr lang="en-US" sz="1000" smtClean="0">
                <a:solidFill>
                  <a:srgbClr val="888888"/>
                </a:solidFill>
              </a:rPr>
              <a:t>•  University of Wisconsin-Superior</a:t>
            </a:r>
            <a:endParaRPr lang="en-US" sz="1000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6575DA-7359-4139-AF2F-0D514CC8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25779B"/>
                </a:solidFill>
              </a:rPr>
              <a:t>GROWTH OF $100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34275" y="964724"/>
            <a:ext cx="73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$</a:t>
            </a:r>
            <a:r>
              <a:rPr lang="en-US" sz="1800" b="1" dirty="0" smtClean="0"/>
              <a:t>299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34275" y="2344638"/>
            <a:ext cx="73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$</a:t>
            </a:r>
            <a:r>
              <a:rPr lang="en-US" sz="1800" b="1" dirty="0" smtClean="0"/>
              <a:t>237</a:t>
            </a:r>
            <a:endParaRPr lang="en-US" sz="1800" b="1" dirty="0"/>
          </a:p>
        </p:txBody>
      </p:sp>
      <p:sp>
        <p:nvSpPr>
          <p:cNvPr id="10" name="TextBox 8"/>
          <p:cNvSpPr txBox="1"/>
          <p:nvPr/>
        </p:nvSpPr>
        <p:spPr>
          <a:xfrm>
            <a:off x="7534275" y="3640971"/>
            <a:ext cx="73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$171</a:t>
            </a:r>
            <a:endParaRPr lang="en-US" sz="18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70621"/>
              </p:ext>
            </p:extLst>
          </p:nvPr>
        </p:nvGraphicFramePr>
        <p:xfrm>
          <a:off x="457199" y="1042987"/>
          <a:ext cx="8229601" cy="513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</p:spTree>
    <p:extLst>
      <p:ext uri="{BB962C8B-B14F-4D97-AF65-F5344CB8AC3E}">
        <p14:creationId xmlns:p14="http://schemas.microsoft.com/office/powerpoint/2010/main" val="2619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491"/>
            <a:ext cx="9144000" cy="600118"/>
          </a:xfrm>
        </p:spPr>
        <p:txBody>
          <a:bodyPr anchor="t" anchorCtr="0">
            <a:noAutofit/>
          </a:bodyPr>
          <a:lstStyle/>
          <a:p>
            <a:r>
              <a:rPr lang="en-US" sz="3600" b="1" dirty="0">
                <a:solidFill>
                  <a:srgbClr val="25779B"/>
                </a:solidFill>
              </a:rPr>
              <a:t>REIF AND MID-CAP CORRELATION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726491"/>
              </p:ext>
            </p:extLst>
          </p:nvPr>
        </p:nvGraphicFramePr>
        <p:xfrm>
          <a:off x="254833" y="1014414"/>
          <a:ext cx="8724275" cy="504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695" y="1313080"/>
            <a:ext cx="380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56% </a:t>
            </a:r>
            <a:r>
              <a:rPr lang="en-US" sz="1800" b="1" dirty="0"/>
              <a:t>CORRELATION TO MID-CAP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000695" y="4057742"/>
            <a:ext cx="3541023" cy="4214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44% </a:t>
            </a:r>
            <a:r>
              <a:rPr lang="en-US" sz="1800" b="1" dirty="0"/>
              <a:t>UNIQUE TO REIF REGION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</p:spTree>
    <p:extLst>
      <p:ext uri="{BB962C8B-B14F-4D97-AF65-F5344CB8AC3E}">
        <p14:creationId xmlns:p14="http://schemas.microsoft.com/office/powerpoint/2010/main" val="39905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0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28AAA"/>
                </a:solidFill>
              </a:rPr>
              <a:t>SUMMARY OF FINDINGS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7655" y="1535114"/>
            <a:ext cx="4040188" cy="908050"/>
          </a:xfrm>
        </p:spPr>
        <p:txBody>
          <a:bodyPr>
            <a:normAutofit/>
          </a:bodyPr>
          <a:lstStyle/>
          <a:p>
            <a:r>
              <a:rPr lang="en-US" dirty="0" smtClean="0"/>
              <a:t>MORNINGSTAR</a:t>
            </a:r>
            <a:r>
              <a:rPr lang="en-US" baseline="30000" dirty="0"/>
              <a:t>®</a:t>
            </a:r>
            <a:endParaRPr lang="en-US" dirty="0"/>
          </a:p>
          <a:p>
            <a:endParaRPr lang="en-US" dirty="0">
              <a:solidFill>
                <a:srgbClr val="DC4E4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365915"/>
            <a:ext cx="4041775" cy="639762"/>
          </a:xfrm>
        </p:spPr>
        <p:txBody>
          <a:bodyPr/>
          <a:lstStyle/>
          <a:p>
            <a:r>
              <a:rPr lang="en-US" dirty="0" smtClean="0"/>
              <a:t>VALUELINE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005677"/>
            <a:ext cx="4041775" cy="4366602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PERFORMANCE</a:t>
            </a:r>
          </a:p>
          <a:p>
            <a:pPr lvl="1"/>
            <a:r>
              <a:rPr lang="en-US" sz="1800" dirty="0" smtClean="0"/>
              <a:t>Slightly outperform</a:t>
            </a:r>
            <a:endParaRPr lang="en-US" sz="1800" dirty="0"/>
          </a:p>
          <a:p>
            <a:pPr lvl="1"/>
            <a:endParaRPr lang="en-US" sz="1600" dirty="0"/>
          </a:p>
          <a:p>
            <a:r>
              <a:rPr lang="en-US" sz="2300" dirty="0"/>
              <a:t>SAFETY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800" dirty="0" smtClean="0"/>
              <a:t>Slightly outperform</a:t>
            </a:r>
            <a:endParaRPr lang="en-US" sz="1800" dirty="0"/>
          </a:p>
          <a:p>
            <a:pPr lvl="1"/>
            <a:endParaRPr lang="en-US" sz="1600" dirty="0"/>
          </a:p>
          <a:p>
            <a:r>
              <a:rPr lang="en-US" sz="2300" dirty="0"/>
              <a:t>TECHNICAL</a:t>
            </a:r>
          </a:p>
          <a:p>
            <a:pPr lvl="1"/>
            <a:r>
              <a:rPr lang="en-US" sz="1800" dirty="0" smtClean="0"/>
              <a:t>Outperform</a:t>
            </a:r>
            <a:endParaRPr lang="en-US" sz="1800" dirty="0"/>
          </a:p>
          <a:p>
            <a:pPr lvl="1"/>
            <a:endParaRPr lang="en-US" sz="1600" dirty="0"/>
          </a:p>
          <a:p>
            <a:r>
              <a:rPr lang="en-US" sz="2300" dirty="0"/>
              <a:t>PRICE STABILITY</a:t>
            </a:r>
          </a:p>
          <a:p>
            <a:pPr lvl="1"/>
            <a:r>
              <a:rPr lang="en-US" sz="1800" dirty="0" smtClean="0"/>
              <a:t>Slightly Outperform</a:t>
            </a:r>
            <a:endParaRPr lang="en-US" sz="1800" dirty="0"/>
          </a:p>
          <a:p>
            <a:pPr lvl="1"/>
            <a:endParaRPr lang="en-US" sz="1600" dirty="0"/>
          </a:p>
          <a:p>
            <a:r>
              <a:rPr lang="en-US" sz="2300" dirty="0"/>
              <a:t>PRICE GROWTH</a:t>
            </a:r>
          </a:p>
          <a:p>
            <a:pPr lvl="1"/>
            <a:r>
              <a:rPr lang="en-US" sz="1800" dirty="0" smtClean="0"/>
              <a:t>Average</a:t>
            </a:r>
            <a:endParaRPr lang="en-US" sz="1800" dirty="0"/>
          </a:p>
          <a:p>
            <a:endParaRPr lang="en-US" sz="2100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43724" y="1013713"/>
            <a:ext cx="285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200"/>
              </a:spcAft>
              <a:buClr>
                <a:srgbClr val="479F38"/>
              </a:buClr>
            </a:pPr>
            <a:r>
              <a:rPr lang="en-US" b="1" spc="200" dirty="0">
                <a:solidFill>
                  <a:srgbClr val="000000"/>
                </a:solidFill>
              </a:rPr>
              <a:t>ANALYST OPINIONS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228600" y="2158557"/>
            <a:ext cx="4179243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  </a:t>
            </a: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P/E 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RATIO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‾"/>
              <a:tabLst/>
            </a:pPr>
            <a:r>
              <a:rPr kumimoji="0" lang="en-US" altLang="en-US" sz="1800" u="none" strike="noStrike" cap="none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Higher than before; 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expecting hig</a:t>
            </a:r>
            <a:r>
              <a:rPr lang="en-US" altLang="en-US" sz="1800" dirty="0" smtClean="0">
                <a:cs typeface="Arial" panose="020B0604020202020204" pitchFamily="34" charset="0"/>
              </a:rPr>
              <a:t>her 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earnings growth</a:t>
            </a:r>
            <a:endParaRPr kumimoji="0" lang="en-US" altLang="en-US" sz="1800" u="none" strike="noStrike" cap="none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 FORWARD 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EARNINGS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‾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Expected to increase slightly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SHORT 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RATIO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‾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Index average increase to 5.77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</p:spTree>
    <p:extLst>
      <p:ext uri="{BB962C8B-B14F-4D97-AF65-F5344CB8AC3E}">
        <p14:creationId xmlns:p14="http://schemas.microsoft.com/office/powerpoint/2010/main" val="9580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68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28AAA"/>
                </a:solidFill>
              </a:rPr>
              <a:t>ADDITIONAL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29862"/>
            <a:ext cx="8229600" cy="4596301"/>
          </a:xfrm>
        </p:spPr>
        <p:txBody>
          <a:bodyPr>
            <a:normAutofit/>
          </a:bodyPr>
          <a:lstStyle/>
          <a:p>
            <a:r>
              <a:rPr lang="en-US" sz="2100" dirty="0"/>
              <a:t>REI vs S&amp;P MID CAP 400</a:t>
            </a:r>
          </a:p>
          <a:p>
            <a:pPr lvl="1"/>
            <a:r>
              <a:rPr lang="en-US" sz="1800" dirty="0" smtClean="0"/>
              <a:t>REI is expected to slightly outperform</a:t>
            </a:r>
            <a:endParaRPr lang="en-US" sz="1800" dirty="0"/>
          </a:p>
          <a:p>
            <a:pPr lvl="1"/>
            <a:endParaRPr lang="en-US" dirty="0"/>
          </a:p>
          <a:p>
            <a:r>
              <a:rPr lang="en-US" sz="2100" dirty="0" smtClean="0"/>
              <a:t>Lack of technological industries in the region limits diversification 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 smtClean="0"/>
              <a:t>Regression analysis shows more price volatility, but higher returns </a:t>
            </a:r>
            <a:endParaRPr lang="en-US" sz="2100" dirty="0"/>
          </a:p>
          <a:p>
            <a:endParaRPr lang="en-US" dirty="0"/>
          </a:p>
          <a:p>
            <a:endParaRPr lang="en-US" dirty="0">
              <a:solidFill>
                <a:srgbClr val="328AAA"/>
              </a:solidFill>
            </a:endParaRPr>
          </a:p>
          <a:p>
            <a:endParaRPr lang="en-US" dirty="0">
              <a:solidFill>
                <a:srgbClr val="328AAA"/>
              </a:solidFill>
            </a:endParaRPr>
          </a:p>
          <a:p>
            <a:endParaRPr lang="en-US" dirty="0">
              <a:solidFill>
                <a:srgbClr val="328AAA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23191" y="1013713"/>
            <a:ext cx="349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200"/>
              </a:spcAft>
              <a:buClr>
                <a:srgbClr val="479F38"/>
              </a:buClr>
            </a:pPr>
            <a:r>
              <a:rPr lang="en-US" b="1" spc="200" dirty="0">
                <a:solidFill>
                  <a:srgbClr val="000000"/>
                </a:solidFill>
              </a:rPr>
              <a:t>OVERALL IMPLICATIONS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</a:t>
            </a:r>
            <a:r>
              <a:rPr lang="en-US" sz="1000" b="1" dirty="0" smtClean="0">
                <a:solidFill>
                  <a:srgbClr val="888888"/>
                </a:solidFill>
              </a:rPr>
              <a:t>2018 </a:t>
            </a:r>
            <a:r>
              <a:rPr lang="en-US" sz="1000" b="1" dirty="0">
                <a:solidFill>
                  <a:srgbClr val="888888"/>
                </a:solidFill>
              </a:rPr>
              <a:t>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r>
              <a:rPr lang="en-US" sz="1000" dirty="0">
                <a:solidFill>
                  <a:srgbClr val="888888"/>
                </a:solidFill>
              </a:rPr>
              <a:t>•  University of Wisconsin-Superior</a:t>
            </a:r>
          </a:p>
        </p:txBody>
      </p:sp>
    </p:spTree>
    <p:extLst>
      <p:ext uri="{BB962C8B-B14F-4D97-AF65-F5344CB8AC3E}">
        <p14:creationId xmlns:p14="http://schemas.microsoft.com/office/powerpoint/2010/main" val="28820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457-2C41-004A-8AA3-87A4A9DA6A83}"/>
              </a:ext>
            </a:extLst>
          </p:cNvPr>
          <p:cNvSpPr txBox="1"/>
          <p:nvPr/>
        </p:nvSpPr>
        <p:spPr>
          <a:xfrm>
            <a:off x="3645392" y="3521201"/>
            <a:ext cx="16514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13"/>
              </a:spcAft>
            </a:pPr>
            <a:r>
              <a:rPr lang="en-US" sz="2100" b="1" dirty="0">
                <a:latin typeface="Arial"/>
                <a:cs typeface="Arial"/>
              </a:rPr>
              <a:t>Cole Martin</a:t>
            </a:r>
            <a:endParaRPr lang="en-US" sz="21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F8F05-FA72-FF45-9B74-9AFD836F2E65}"/>
              </a:ext>
            </a:extLst>
          </p:cNvPr>
          <p:cNvSpPr txBox="1"/>
          <p:nvPr/>
        </p:nvSpPr>
        <p:spPr>
          <a:xfrm>
            <a:off x="2749446" y="3980817"/>
            <a:ext cx="327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A9A9A"/>
                </a:solidFill>
                <a:latin typeface="Arial"/>
                <a:cs typeface="Arial"/>
              </a:rPr>
              <a:t>Economics Department</a:t>
            </a:r>
          </a:p>
          <a:p>
            <a:pPr algn="ctr"/>
            <a:r>
              <a:rPr lang="en-US" dirty="0">
                <a:solidFill>
                  <a:srgbClr val="9A9A9A"/>
                </a:solidFill>
                <a:latin typeface="Arial"/>
                <a:cs typeface="Arial"/>
              </a:rPr>
              <a:t>The College of St. Scholastica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57350" y="693339"/>
            <a:ext cx="5829300" cy="913384"/>
          </a:xfrm>
        </p:spPr>
        <p:txBody>
          <a:bodyPr anchor="t" anchorCtr="0"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/>
                <a:cs typeface="Arial"/>
              </a:rPr>
              <a:t>BUSINESS CONFIDENCE</a:t>
            </a:r>
            <a:br>
              <a:rPr lang="en-US" sz="3600" b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accent1"/>
                </a:solidFill>
                <a:latin typeface="Arial"/>
                <a:cs typeface="Arial"/>
              </a:rPr>
              <a:t>INDICATORS</a:t>
            </a:r>
          </a:p>
        </p:txBody>
      </p:sp>
      <p:pic>
        <p:nvPicPr>
          <p:cNvPr id="11" name="Picture 10" descr="StandardLogo_Fullcolor_Fil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2339752"/>
            <a:ext cx="3438525" cy="92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04" y="4876795"/>
            <a:ext cx="720392" cy="7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D826-5EBB-DA4F-B5F3-E8461669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5489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600" b="1" dirty="0">
              <a:solidFill>
                <a:srgbClr val="5489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7E837-C1D3-C248-BB34-C4B9D3EF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87 responses</a:t>
            </a:r>
          </a:p>
          <a:p>
            <a:pPr marL="0" indent="0"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Professional Services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- 21</a:t>
            </a:r>
          </a:p>
          <a:p>
            <a:pPr lvl="1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- 14 </a:t>
            </a:r>
          </a:p>
          <a:p>
            <a:pPr lvl="1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Other - 15</a:t>
            </a:r>
          </a:p>
          <a:p>
            <a:pPr lvl="1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  <a:p>
            <a:pPr lvl="1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 to 19 - 47 </a:t>
            </a:r>
          </a:p>
          <a:p>
            <a:pPr lvl="1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 to 49 - 10 </a:t>
            </a:r>
          </a:p>
          <a:p>
            <a:pPr lvl="1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lvl="1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Leading economic indicator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09"/>
          <p:cNvSpPr txBox="1">
            <a:spLocks noGrp="1"/>
          </p:cNvSpPr>
          <p:nvPr>
            <p:ph type="ftr" sz="quarter" idx="11"/>
          </p:nvPr>
        </p:nvSpPr>
        <p:spPr>
          <a:xfrm>
            <a:off x="3106223" y="6365561"/>
            <a:ext cx="2931553" cy="437266"/>
          </a:xfrm>
          <a:prstGeom prst="rect">
            <a:avLst/>
          </a:prstGeom>
          <a:noFill/>
          <a:ln>
            <a:noFill/>
          </a:ln>
        </p:spPr>
        <p:txBody>
          <a:bodyPr vert="horz" lIns="51427" tIns="25706" rIns="51427" bIns="25706" rtlCol="0" anchor="ctr" anchorCtr="0">
            <a:noAutofit/>
          </a:bodyPr>
          <a:lstStyle/>
          <a:p>
            <a:pPr>
              <a:buSzPct val="25000"/>
            </a:pPr>
            <a:r>
              <a:rPr lang="en-US" sz="1000" b="1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© 2018 REIF  </a:t>
            </a: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•  National Bank of Commerce</a:t>
            </a:r>
          </a:p>
          <a:p>
            <a:pPr>
              <a:buSzPct val="25000"/>
            </a:pP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  The College of St. Scholastica</a:t>
            </a:r>
          </a:p>
        </p:txBody>
      </p:sp>
    </p:spTree>
    <p:extLst>
      <p:ext uri="{BB962C8B-B14F-4D97-AF65-F5344CB8AC3E}">
        <p14:creationId xmlns:p14="http://schemas.microsoft.com/office/powerpoint/2010/main" val="2286318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7C80664-2CD1-3F43-AC80-D28C8CE89E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889026"/>
              </p:ext>
            </p:extLst>
          </p:nvPr>
        </p:nvGraphicFramePr>
        <p:xfrm>
          <a:off x="353291" y="1025915"/>
          <a:ext cx="530352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8BA6BB4-ABFE-C24E-A3E1-70372ED5CE0C}"/>
              </a:ext>
            </a:extLst>
          </p:cNvPr>
          <p:cNvSpPr/>
          <p:nvPr/>
        </p:nvSpPr>
        <p:spPr>
          <a:xfrm>
            <a:off x="0" y="293084"/>
            <a:ext cx="9069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28BA9"/>
                </a:solidFill>
                <a:latin typeface="Arial"/>
                <a:cs typeface="Arial"/>
              </a:rPr>
              <a:t>GENERAL BUSINESS </a:t>
            </a:r>
            <a:r>
              <a:rPr lang="en-US" sz="3600" b="1" dirty="0" smtClean="0">
                <a:solidFill>
                  <a:srgbClr val="5489AB"/>
                </a:solidFill>
                <a:latin typeface="Arial"/>
                <a:cs typeface="Arial"/>
              </a:rPr>
              <a:t>CONFIDENCE</a:t>
            </a:r>
            <a:endParaRPr lang="en-US" sz="3600" b="1" dirty="0">
              <a:solidFill>
                <a:srgbClr val="5489AB"/>
              </a:solidFill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3AD021-5DC2-EF4D-9A3E-D47A2BB66E39}"/>
              </a:ext>
            </a:extLst>
          </p:cNvPr>
          <p:cNvSpPr txBox="1"/>
          <p:nvPr/>
        </p:nvSpPr>
        <p:spPr>
          <a:xfrm>
            <a:off x="353291" y="5318656"/>
            <a:ext cx="662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N=87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35027-CDCC-254C-B469-EDB4B8F6CDBD}"/>
              </a:ext>
            </a:extLst>
          </p:cNvPr>
          <p:cNvSpPr txBox="1"/>
          <p:nvPr/>
        </p:nvSpPr>
        <p:spPr>
          <a:xfrm>
            <a:off x="5760681" y="1679418"/>
            <a:ext cx="3383319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Forecast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39% no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13% will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worsen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2018 Actual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52% improved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23% saw no change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19% saw a worsened condition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109"/>
          <p:cNvSpPr txBox="1">
            <a:spLocks noGrp="1"/>
          </p:cNvSpPr>
          <p:nvPr>
            <p:ph type="ftr" sz="quarter" idx="11"/>
          </p:nvPr>
        </p:nvSpPr>
        <p:spPr>
          <a:xfrm>
            <a:off x="3106223" y="6365561"/>
            <a:ext cx="2931553" cy="437266"/>
          </a:xfrm>
          <a:prstGeom prst="rect">
            <a:avLst/>
          </a:prstGeom>
          <a:noFill/>
          <a:ln>
            <a:noFill/>
          </a:ln>
        </p:spPr>
        <p:txBody>
          <a:bodyPr vert="horz" lIns="51427" tIns="25706" rIns="51427" bIns="25706" rtlCol="0" anchor="ctr" anchorCtr="0">
            <a:noAutofit/>
          </a:bodyPr>
          <a:lstStyle/>
          <a:p>
            <a:pPr>
              <a:buSzPct val="25000"/>
            </a:pPr>
            <a:r>
              <a:rPr lang="en-US" sz="1000" b="1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© 2018 REIF  </a:t>
            </a: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•  National Bank of Commerce</a:t>
            </a:r>
          </a:p>
          <a:p>
            <a:pPr>
              <a:buSzPct val="25000"/>
            </a:pP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  The College of St. Scholastica</a:t>
            </a:r>
          </a:p>
        </p:txBody>
      </p:sp>
    </p:spTree>
    <p:extLst>
      <p:ext uri="{BB962C8B-B14F-4D97-AF65-F5344CB8AC3E}">
        <p14:creationId xmlns:p14="http://schemas.microsoft.com/office/powerpoint/2010/main" val="17772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620" y="531101"/>
            <a:ext cx="7464879" cy="913384"/>
          </a:xfrm>
        </p:spPr>
        <p:txBody>
          <a:bodyPr anchor="t" anchorCtr="0">
            <a:noAutofit/>
          </a:bodyPr>
          <a:lstStyle/>
          <a:p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TRENDS IMPACTING </a:t>
            </a:r>
            <a:r>
              <a:rPr lang="en-US" sz="3600" b="1" dirty="0" smtClean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</a:t>
            </a:r>
            <a:endParaRPr lang="en-US" sz="3600" b="1" dirty="0">
              <a:solidFill>
                <a:srgbClr val="3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42" y="2416406"/>
            <a:ext cx="2681129" cy="964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4317" y="3539863"/>
            <a:ext cx="20553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spcAft>
                <a:spcPts val="151"/>
              </a:spcAft>
            </a:pPr>
            <a:r>
              <a:rPr lang="en-US" sz="2100" b="1" dirty="0">
                <a:solidFill>
                  <a:srgbClr val="000000"/>
                </a:solidFill>
                <a:latin typeface="Arial"/>
              </a:rPr>
              <a:t>Hattie Ecklund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7177" y="4093359"/>
            <a:ext cx="5365571" cy="659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dirty="0">
                <a:solidFill>
                  <a:srgbClr val="9A9A9A"/>
                </a:solidFill>
                <a:latin typeface="Arial"/>
              </a:rPr>
              <a:t>Bureau of Business and Economic Research  </a:t>
            </a:r>
          </a:p>
          <a:p>
            <a:pPr algn="ctr" defTabSz="457189">
              <a:spcBef>
                <a:spcPts val="75"/>
              </a:spcBef>
            </a:pPr>
            <a:r>
              <a:rPr lang="en-US" dirty="0" err="1">
                <a:solidFill>
                  <a:srgbClr val="9A9A9A"/>
                </a:solidFill>
                <a:latin typeface="Arial"/>
              </a:rPr>
              <a:t>Labovitz</a:t>
            </a:r>
            <a:r>
              <a:rPr lang="en-US" dirty="0">
                <a:solidFill>
                  <a:srgbClr val="9A9A9A"/>
                </a:solidFill>
                <a:latin typeface="Arial"/>
              </a:rPr>
              <a:t> School of Business and Economics, UMD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28" y="4851414"/>
            <a:ext cx="708667" cy="7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FCF3B1-79C6-A343-A395-3F198F065A8C}"/>
              </a:ext>
            </a:extLst>
          </p:cNvPr>
          <p:cNvSpPr txBox="1"/>
          <p:nvPr/>
        </p:nvSpPr>
        <p:spPr>
          <a:xfrm>
            <a:off x="5904129" y="2444090"/>
            <a:ext cx="36801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Three-Year Trend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up to a 4% difference on average between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 the next 6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E04FD-E433-3145-8B92-6484B228F61B}"/>
              </a:ext>
            </a:extLst>
          </p:cNvPr>
          <p:cNvSpPr txBox="1"/>
          <p:nvPr/>
        </p:nvSpPr>
        <p:spPr>
          <a:xfrm>
            <a:off x="353291" y="5318656"/>
            <a:ext cx="662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N=87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2DCB9-FDB0-084D-B1E1-5C71803B7A78}"/>
              </a:ext>
            </a:extLst>
          </p:cNvPr>
          <p:cNvSpPr/>
          <p:nvPr/>
        </p:nvSpPr>
        <p:spPr>
          <a:xfrm>
            <a:off x="138448" y="271624"/>
            <a:ext cx="9005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28BA9"/>
                </a:solidFill>
                <a:latin typeface="Arial"/>
                <a:cs typeface="Arial"/>
              </a:rPr>
              <a:t>GENERAL BUSINESS </a:t>
            </a:r>
            <a:r>
              <a:rPr lang="en-US" sz="3600" b="1" dirty="0">
                <a:solidFill>
                  <a:srgbClr val="5489AB"/>
                </a:solidFill>
                <a:latin typeface="Arial"/>
                <a:cs typeface="Arial"/>
              </a:rPr>
              <a:t>CONFIDENCE</a:t>
            </a:r>
          </a:p>
          <a:p>
            <a:pPr algn="ctr"/>
            <a:r>
              <a:rPr lang="en-US" sz="3600" b="1" dirty="0">
                <a:solidFill>
                  <a:srgbClr val="5489AB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8" name="Shape 109"/>
          <p:cNvSpPr txBox="1">
            <a:spLocks noGrp="1"/>
          </p:cNvSpPr>
          <p:nvPr>
            <p:ph type="ftr" sz="quarter" idx="11"/>
          </p:nvPr>
        </p:nvSpPr>
        <p:spPr>
          <a:xfrm>
            <a:off x="3106223" y="6365561"/>
            <a:ext cx="2931553" cy="437266"/>
          </a:xfrm>
          <a:prstGeom prst="rect">
            <a:avLst/>
          </a:prstGeom>
          <a:noFill/>
          <a:ln>
            <a:noFill/>
          </a:ln>
        </p:spPr>
        <p:txBody>
          <a:bodyPr vert="horz" lIns="51427" tIns="25706" rIns="51427" bIns="25706" rtlCol="0" anchor="ctr" anchorCtr="0">
            <a:noAutofit/>
          </a:bodyPr>
          <a:lstStyle/>
          <a:p>
            <a:pPr>
              <a:buSzPct val="25000"/>
            </a:pPr>
            <a:r>
              <a:rPr lang="en-US" sz="1000" b="1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© 2018 REIF  </a:t>
            </a: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•  National Bank of Commerce</a:t>
            </a:r>
          </a:p>
          <a:p>
            <a:pPr>
              <a:buSzPct val="25000"/>
            </a:pP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  The College of St. Scholastica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6F3D0D-C989-E54F-B985-FE87DB654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452038"/>
              </p:ext>
            </p:extLst>
          </p:nvPr>
        </p:nvGraphicFramePr>
        <p:xfrm>
          <a:off x="353291" y="871788"/>
          <a:ext cx="5821942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200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83618"/>
            <a:ext cx="8969828" cy="492902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328BA9"/>
                </a:solidFill>
                <a:latin typeface="Arial"/>
                <a:cs typeface="Arial"/>
              </a:rPr>
              <a:t>SPECIFIC CONFIDENCE INDICATORS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D0805BE-2241-8A49-B2CC-D2A668C98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796" y="772821"/>
            <a:ext cx="3887391" cy="617934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Profits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11480" y="131771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1F8AEA-FF06-C745-9143-E297CD856595}"/>
              </a:ext>
            </a:extLst>
          </p:cNvPr>
          <p:cNvSpPr txBox="1"/>
          <p:nvPr/>
        </p:nvSpPr>
        <p:spPr>
          <a:xfrm>
            <a:off x="973318" y="1317715"/>
            <a:ext cx="68397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1"/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41% increase, 15%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44F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rgbClr val="C44F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2018 </a:t>
            </a:r>
            <a:endParaRPr lang="en-US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44%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Actual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</a:p>
          <a:p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37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increased,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US" sz="2100" dirty="0" smtClean="0">
                <a:solidFill>
                  <a:srgbClr val="C44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rgbClr val="C44F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of 2018 </a:t>
            </a:r>
            <a:endParaRPr lang="en-US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32% increase, 13%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0578" y="5726445"/>
            <a:ext cx="2678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CSS 2018 Business Confidence Survey </a:t>
            </a:r>
          </a:p>
        </p:txBody>
      </p:sp>
      <p:sp>
        <p:nvSpPr>
          <p:cNvPr id="8" name="Shape 109"/>
          <p:cNvSpPr txBox="1">
            <a:spLocks noGrp="1"/>
          </p:cNvSpPr>
          <p:nvPr>
            <p:ph type="ftr" sz="quarter" idx="11"/>
          </p:nvPr>
        </p:nvSpPr>
        <p:spPr>
          <a:xfrm>
            <a:off x="3106223" y="6365561"/>
            <a:ext cx="2931553" cy="437266"/>
          </a:xfrm>
          <a:prstGeom prst="rect">
            <a:avLst/>
          </a:prstGeom>
          <a:noFill/>
          <a:ln>
            <a:noFill/>
          </a:ln>
        </p:spPr>
        <p:txBody>
          <a:bodyPr vert="horz" lIns="51427" tIns="25706" rIns="51427" bIns="25706" rtlCol="0" anchor="ctr" anchorCtr="0">
            <a:noAutofit/>
          </a:bodyPr>
          <a:lstStyle/>
          <a:p>
            <a:pPr>
              <a:buSzPct val="25000"/>
            </a:pPr>
            <a:r>
              <a:rPr lang="en-US" sz="1000" b="1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© 2018 REIF  </a:t>
            </a: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•  National Bank of Commerce</a:t>
            </a:r>
          </a:p>
          <a:p>
            <a:pPr>
              <a:buSzPct val="25000"/>
            </a:pP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  The College of St. Scholastica</a:t>
            </a:r>
          </a:p>
        </p:txBody>
      </p:sp>
    </p:spTree>
    <p:extLst>
      <p:ext uri="{BB962C8B-B14F-4D97-AF65-F5344CB8AC3E}">
        <p14:creationId xmlns:p14="http://schemas.microsoft.com/office/powerpoint/2010/main" val="767576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EF6DA7-1D09-BA41-8948-ECEE16D4C2CD}"/>
              </a:ext>
            </a:extLst>
          </p:cNvPr>
          <p:cNvSpPr txBox="1"/>
          <p:nvPr/>
        </p:nvSpPr>
        <p:spPr>
          <a:xfrm>
            <a:off x="888461" y="1528522"/>
            <a:ext cx="73670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Fall of 2017 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23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% increase, 13%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Actual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Spring of 2018  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27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Spring of 2018 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32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increase, 8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Fall of 2018 </a:t>
            </a:r>
          </a:p>
          <a:p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	35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increased, 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9%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Fall of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% increase, 6%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1F6A11-5FB5-DA4A-964E-0A6BE931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590"/>
            <a:ext cx="9144000" cy="492902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328BA9"/>
                </a:solidFill>
                <a:latin typeface="Arial"/>
                <a:cs typeface="Arial"/>
              </a:rPr>
              <a:t>SPECIFIC CONFIDENCE INDICATORS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D031978-D633-9546-8FD6-8BF945FF03A4}"/>
              </a:ext>
            </a:extLst>
          </p:cNvPr>
          <p:cNvSpPr txBox="1">
            <a:spLocks/>
          </p:cNvSpPr>
          <p:nvPr/>
        </p:nvSpPr>
        <p:spPr>
          <a:xfrm>
            <a:off x="597438" y="734492"/>
            <a:ext cx="3887391" cy="61793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5" name="Shape 109"/>
          <p:cNvSpPr txBox="1">
            <a:spLocks noGrp="1"/>
          </p:cNvSpPr>
          <p:nvPr>
            <p:ph type="ftr" sz="quarter" idx="11"/>
          </p:nvPr>
        </p:nvSpPr>
        <p:spPr>
          <a:xfrm>
            <a:off x="3106223" y="6365561"/>
            <a:ext cx="2931553" cy="437266"/>
          </a:xfrm>
          <a:prstGeom prst="rect">
            <a:avLst/>
          </a:prstGeom>
          <a:noFill/>
          <a:ln>
            <a:noFill/>
          </a:ln>
        </p:spPr>
        <p:txBody>
          <a:bodyPr vert="horz" lIns="51427" tIns="25706" rIns="51427" bIns="25706" rtlCol="0" anchor="ctr" anchorCtr="0">
            <a:noAutofit/>
          </a:bodyPr>
          <a:lstStyle/>
          <a:p>
            <a:pPr>
              <a:buSzPct val="25000"/>
            </a:pPr>
            <a:r>
              <a:rPr lang="en-US" sz="1000" b="1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© 2018 REIF  </a:t>
            </a: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•  National Bank of Commerce</a:t>
            </a:r>
          </a:p>
          <a:p>
            <a:pPr>
              <a:buSzPct val="25000"/>
            </a:pP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  The College of St. Scholastica</a:t>
            </a:r>
          </a:p>
        </p:txBody>
      </p:sp>
    </p:spTree>
    <p:extLst>
      <p:ext uri="{BB962C8B-B14F-4D97-AF65-F5344CB8AC3E}">
        <p14:creationId xmlns:p14="http://schemas.microsoft.com/office/powerpoint/2010/main" val="158257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507" y="283358"/>
            <a:ext cx="8218308" cy="745629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328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LIMITING RECRUITING QUALIFIED EMPLOYEES</a:t>
            </a:r>
            <a:r>
              <a:rPr lang="en-US" sz="3000" b="1" dirty="0">
                <a:solidFill>
                  <a:srgbClr val="328BA9"/>
                </a:solidFill>
                <a:cs typeface="Arial"/>
              </a:rPr>
              <a:t/>
            </a:r>
            <a:br>
              <a:rPr lang="en-US" sz="3000" b="1" dirty="0">
                <a:solidFill>
                  <a:srgbClr val="328BA9"/>
                </a:solidFill>
                <a:cs typeface="Arial"/>
              </a:rPr>
            </a:br>
            <a:r>
              <a:rPr lang="en-US" sz="2025" b="1" dirty="0">
                <a:solidFill>
                  <a:srgbClr val="328BA9"/>
                </a:solidFill>
                <a:latin typeface="Arial"/>
                <a:cs typeface="Arial"/>
              </a:rPr>
              <a:t/>
            </a:r>
            <a:br>
              <a:rPr lang="en-US" sz="2025" b="1" dirty="0">
                <a:solidFill>
                  <a:srgbClr val="328BA9"/>
                </a:solidFill>
                <a:latin typeface="Arial"/>
                <a:cs typeface="Arial"/>
              </a:rPr>
            </a:br>
            <a:endParaRPr lang="en-US" sz="2025" b="1" dirty="0">
              <a:solidFill>
                <a:srgbClr val="328BA9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7776" y="6387502"/>
            <a:ext cx="2678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CSS 2018 Business Confidence Survey </a:t>
            </a:r>
          </a:p>
        </p:txBody>
      </p:sp>
      <p:sp>
        <p:nvSpPr>
          <p:cNvPr id="7" name="Shape 109"/>
          <p:cNvSpPr txBox="1">
            <a:spLocks noGrp="1"/>
          </p:cNvSpPr>
          <p:nvPr>
            <p:ph type="ftr" sz="quarter" idx="11"/>
          </p:nvPr>
        </p:nvSpPr>
        <p:spPr>
          <a:xfrm>
            <a:off x="3106223" y="6365561"/>
            <a:ext cx="2931553" cy="437266"/>
          </a:xfrm>
          <a:prstGeom prst="rect">
            <a:avLst/>
          </a:prstGeom>
          <a:noFill/>
          <a:ln>
            <a:noFill/>
          </a:ln>
        </p:spPr>
        <p:txBody>
          <a:bodyPr vert="horz" lIns="51427" tIns="25706" rIns="51427" bIns="25706" rtlCol="0" anchor="ctr" anchorCtr="0">
            <a:noAutofit/>
          </a:bodyPr>
          <a:lstStyle/>
          <a:p>
            <a:pPr>
              <a:buSzPct val="25000"/>
            </a:pPr>
            <a:r>
              <a:rPr lang="en-US" sz="1000" b="1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© 2018 REIF  </a:t>
            </a: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•  National Bank of Commerce</a:t>
            </a:r>
          </a:p>
          <a:p>
            <a:pPr>
              <a:buSzPct val="25000"/>
            </a:pP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  The College of St. Scholastica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7551A3D-D564-ED47-9E95-5884F2CCD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925664"/>
              </p:ext>
            </p:extLst>
          </p:nvPr>
        </p:nvGraphicFramePr>
        <p:xfrm>
          <a:off x="989273" y="1447202"/>
          <a:ext cx="6962775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94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4932-95E6-3146-8D52-7005B31E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12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5489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600" b="1" dirty="0">
              <a:solidFill>
                <a:srgbClr val="5489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C09F-F21E-234A-89C2-B6A57D7BC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45759"/>
            <a:ext cx="6982764" cy="3481620"/>
          </a:xfrm>
        </p:spPr>
        <p:txBody>
          <a:bodyPr>
            <a:normAutofit/>
          </a:bodyPr>
          <a:lstStyle/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usinesses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are having difficulty in finding qualified and skilled employees for a new and creative economy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REIF Region remains confident with 42% reporting an outlook of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109"/>
          <p:cNvSpPr txBox="1">
            <a:spLocks noGrp="1"/>
          </p:cNvSpPr>
          <p:nvPr>
            <p:ph type="ftr" sz="quarter" idx="11"/>
          </p:nvPr>
        </p:nvSpPr>
        <p:spPr>
          <a:xfrm>
            <a:off x="3106223" y="6365561"/>
            <a:ext cx="2931553" cy="437266"/>
          </a:xfrm>
          <a:prstGeom prst="rect">
            <a:avLst/>
          </a:prstGeom>
          <a:noFill/>
          <a:ln>
            <a:noFill/>
          </a:ln>
        </p:spPr>
        <p:txBody>
          <a:bodyPr vert="horz" lIns="51427" tIns="25706" rIns="51427" bIns="25706" rtlCol="0" anchor="ctr" anchorCtr="0">
            <a:noAutofit/>
          </a:bodyPr>
          <a:lstStyle/>
          <a:p>
            <a:pPr>
              <a:buSzPct val="25000"/>
            </a:pPr>
            <a:r>
              <a:rPr lang="en-US" sz="1000" b="1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© 2018 REIF  </a:t>
            </a: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•  National Bank of Commerce</a:t>
            </a:r>
          </a:p>
          <a:p>
            <a:pPr>
              <a:buSzPct val="25000"/>
            </a:pPr>
            <a:r>
              <a:rPr lang="en-US" sz="1000" dirty="0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rPr>
              <a:t>  The College of St. Scholastica</a:t>
            </a:r>
          </a:p>
        </p:txBody>
      </p:sp>
    </p:spTree>
    <p:extLst>
      <p:ext uri="{BB962C8B-B14F-4D97-AF65-F5344CB8AC3E}">
        <p14:creationId xmlns:p14="http://schemas.microsoft.com/office/powerpoint/2010/main" val="1582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17899"/>
            <a:ext cx="8534400" cy="1466850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YOUR QUESTIONS </a:t>
            </a:r>
            <a:b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any time during this presentation to</a:t>
            </a:r>
            <a:r>
              <a:rPr lang="en-US" sz="40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328A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62" y="3509892"/>
            <a:ext cx="8810787" cy="217415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800" dirty="0" smtClean="0"/>
              <a:t>Chris Farrell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800" dirty="0" smtClean="0"/>
              <a:t>Economics Commentator </a:t>
            </a:r>
            <a:endParaRPr lang="en-US" sz="9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6445106"/>
            <a:ext cx="68580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2018 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endParaRPr lang="en-US" sz="1000" dirty="0">
              <a:solidFill>
                <a:srgbClr val="88888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19122"/>
            <a:ext cx="682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715.969.6144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31" y="5001454"/>
            <a:ext cx="3432055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1792"/>
            <a:ext cx="8534400" cy="917616"/>
          </a:xfrm>
        </p:spPr>
        <p:txBody>
          <a:bodyPr rtlCol="0"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94463"/>
            <a:ext cx="63246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6445106"/>
            <a:ext cx="68580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2018 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  <a:r>
              <a:rPr lang="en-US" sz="1000" b="1" dirty="0">
                <a:solidFill>
                  <a:srgbClr val="888888"/>
                </a:solidFill>
              </a:rPr>
              <a:t>  </a:t>
            </a:r>
            <a:endParaRPr lang="en-US" sz="1000" dirty="0">
              <a:solidFill>
                <a:srgbClr val="88888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25689"/>
            <a:ext cx="4343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National Bank of Commerce</a:t>
            </a:r>
          </a:p>
          <a:p>
            <a:pPr algn="ctr"/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nbcbanking.com</a:t>
            </a:r>
          </a:p>
          <a:p>
            <a:pPr algn="ctr"/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College of St. Scholastica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Robert Hoffman, Ph.D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Assistant Professor of Economics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rhoffman@css.edu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University of Minnesota Duluth 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Monica Haynes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 of the Bureau of Business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Economic Research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mrhaynes@d.umn.edu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246471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cs typeface="Arial" panose="020B0604020202020204" pitchFamily="34" charset="0"/>
              </a:rPr>
              <a:t>University of Wisconsin Superior</a:t>
            </a:r>
            <a:endParaRPr lang="en-US" u="sng" dirty="0">
              <a:cs typeface="Arial" panose="020B0604020202020204" pitchFamily="34" charset="0"/>
            </a:endParaRPr>
          </a:p>
          <a:p>
            <a:pPr algn="ctr"/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dirty="0"/>
              <a:t>Rubana Mahjabeen, Ph.D.</a:t>
            </a:r>
          </a:p>
          <a:p>
            <a:pPr algn="ctr"/>
            <a:r>
              <a:rPr lang="en-US" dirty="0" smtClean="0"/>
              <a:t>Associate </a:t>
            </a:r>
            <a:r>
              <a:rPr lang="en-US" dirty="0"/>
              <a:t>Professor of Economics</a:t>
            </a:r>
          </a:p>
          <a:p>
            <a:pPr algn="ctr"/>
            <a:r>
              <a:rPr lang="en-US" u="sng" dirty="0">
                <a:hlinkClick r:id="rId5"/>
              </a:rPr>
              <a:t>rmahjabe@uwsuper.edu</a:t>
            </a:r>
            <a:endParaRPr lang="en-US" dirty="0"/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Sakib Mahmud, Ph.D.</a:t>
            </a:r>
          </a:p>
          <a:p>
            <a:pPr algn="ctr"/>
            <a:r>
              <a:rPr lang="en-US" dirty="0"/>
              <a:t>Associate Professor in Sustainable </a:t>
            </a:r>
          </a:p>
          <a:p>
            <a:pPr algn="ctr"/>
            <a:r>
              <a:rPr lang="en-US" dirty="0"/>
              <a:t>Management and Economics</a:t>
            </a:r>
          </a:p>
          <a:p>
            <a:pPr algn="ctr"/>
            <a:r>
              <a:rPr lang="en-US" u="sng" dirty="0">
                <a:hlinkClick r:id="rId6"/>
              </a:rPr>
              <a:t>smahmud@uwsuper.edu</a:t>
            </a:r>
            <a:endParaRPr lang="en-US" dirty="0"/>
          </a:p>
          <a:p>
            <a:pPr algn="ctr"/>
            <a:r>
              <a:rPr lang="en-US" dirty="0"/>
              <a:t> 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03" y="286867"/>
            <a:ext cx="8534400" cy="1107621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6445106"/>
            <a:ext cx="68580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888888"/>
                </a:solidFill>
              </a:rPr>
              <a:t>© 2018 REIF  </a:t>
            </a:r>
            <a:r>
              <a:rPr lang="en-US" sz="1000" dirty="0">
                <a:solidFill>
                  <a:srgbClr val="888888"/>
                </a:solidFill>
              </a:rPr>
              <a:t>•  National Bank of Commerce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557766"/>
            <a:ext cx="8411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Tuesday</a:t>
            </a:r>
            <a:r>
              <a:rPr lang="en-US" sz="2100" dirty="0"/>
              <a:t>, </a:t>
            </a:r>
            <a:r>
              <a:rPr lang="en-US" sz="2100" dirty="0" smtClean="0"/>
              <a:t>April 2, 2019</a:t>
            </a:r>
            <a:endParaRPr lang="en-US" sz="2100" dirty="0"/>
          </a:p>
          <a:p>
            <a:pPr algn="ctr"/>
            <a:r>
              <a:rPr lang="en-US" sz="2100" dirty="0"/>
              <a:t> </a:t>
            </a:r>
          </a:p>
          <a:p>
            <a:pPr algn="ctr"/>
            <a:r>
              <a:rPr lang="en-US" sz="2100" dirty="0" smtClean="0"/>
              <a:t>Harbor Side Ballroom</a:t>
            </a:r>
            <a:r>
              <a:rPr lang="en-US" sz="2100" dirty="0"/>
              <a:t>, DECC</a:t>
            </a:r>
          </a:p>
          <a:p>
            <a:pPr algn="ctr"/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966355" y="1502960"/>
            <a:ext cx="68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NEXT</a:t>
            </a:r>
          </a:p>
          <a:p>
            <a:pPr algn="ctr"/>
            <a:r>
              <a:rPr lang="en-US" dirty="0"/>
              <a:t> REGIONAL ECONOMIC INDICATORS FORUM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67" y="5210024"/>
            <a:ext cx="777497" cy="778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518" y="3882734"/>
            <a:ext cx="80989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Look for your email to provide feedback on today’s event or go online at</a:t>
            </a:r>
          </a:p>
          <a:p>
            <a:pPr algn="ctr"/>
            <a:r>
              <a:rPr lang="en-US" sz="2100" dirty="0"/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bit.ly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2018fallreif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526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04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GRP/LABOR FORCE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63675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  <a:latin typeface="Arial"/>
              </a:rPr>
              <a:t>© 2018 REIF  </a:t>
            </a:r>
            <a:r>
              <a:rPr lang="en-US" sz="1000" dirty="0">
                <a:solidFill>
                  <a:srgbClr val="9A9A9A"/>
                </a:solidFill>
                <a:latin typeface="Arial"/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  <a:latin typeface="Arial"/>
              </a:rPr>
              <a:t>University of Minnesota Duluth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168" y="1454346"/>
            <a:ext cx="7825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buClr>
                <a:schemeClr val="accent3"/>
              </a:buClr>
            </a:pPr>
            <a:r>
              <a:rPr lang="en-US" sz="2100" b="1" dirty="0">
                <a:solidFill>
                  <a:srgbClr val="000000"/>
                </a:solidFill>
                <a:latin typeface="Arial"/>
              </a:rPr>
              <a:t>GROSS REGIONAL PRODUCT</a:t>
            </a:r>
          </a:p>
          <a:p>
            <a:pPr marL="285744" indent="-285744" algn="ctr" defTabSz="457189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Arial"/>
            </a:endParaRPr>
          </a:p>
          <a:p>
            <a:pPr algn="ctr" defTabSz="457189">
              <a:buClr>
                <a:schemeClr val="accent3"/>
              </a:buClr>
            </a:pPr>
            <a:r>
              <a:rPr lang="en-US" sz="2100" b="1" dirty="0">
                <a:solidFill>
                  <a:srgbClr val="000000"/>
                </a:solidFill>
                <a:latin typeface="Arial"/>
              </a:rPr>
              <a:t>LABOR FORCE SIZE</a:t>
            </a:r>
          </a:p>
          <a:p>
            <a:pPr algn="ctr" defTabSz="457189">
              <a:buClr>
                <a:schemeClr val="accent3"/>
              </a:buClr>
            </a:pPr>
            <a:endParaRPr lang="en-US" sz="2100" dirty="0">
              <a:solidFill>
                <a:srgbClr val="000000"/>
              </a:solidFill>
              <a:latin typeface="Arial"/>
            </a:endParaRPr>
          </a:p>
          <a:p>
            <a:pPr marL="285744" indent="-285744" algn="ctr" defTabSz="457189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Arial"/>
            </a:endParaRP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</a:rPr>
              <a:t>Productivity of each labor force member in the </a:t>
            </a:r>
            <a:r>
              <a:rPr lang="en-US" sz="2100" dirty="0" smtClean="0">
                <a:latin typeface="Arial"/>
              </a:rPr>
              <a:t>region</a:t>
            </a:r>
            <a:endParaRPr lang="en-US" sz="2100" dirty="0">
              <a:latin typeface="Arial"/>
            </a:endParaRP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endParaRPr lang="en-US" sz="2100" dirty="0">
              <a:latin typeface="Arial"/>
            </a:endParaRP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</a:rPr>
              <a:t>Similar to GDP per capita but has some unique advantages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38536" y="1912776"/>
            <a:ext cx="36669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335087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</a:pPr>
            <a:r>
              <a:rPr lang="en-US" sz="2100" dirty="0"/>
              <a:t>Peer metropolitan statistical areas (</a:t>
            </a:r>
            <a:r>
              <a:rPr lang="en-US" sz="2100" dirty="0" err="1"/>
              <a:t>MSAs</a:t>
            </a:r>
            <a:r>
              <a:rPr lang="en-US" sz="2100" dirty="0" smtClean="0"/>
              <a:t>) chosen through similarities in geographic </a:t>
            </a:r>
            <a:r>
              <a:rPr lang="en-US" sz="2100" dirty="0"/>
              <a:t>size, regional </a:t>
            </a:r>
            <a:r>
              <a:rPr lang="en-US" sz="2100" dirty="0" smtClean="0"/>
              <a:t>output, population and other factors</a:t>
            </a:r>
            <a:endParaRPr lang="en-US" sz="2100" dirty="0"/>
          </a:p>
          <a:p>
            <a:pPr marL="0" indent="0">
              <a:buClr>
                <a:schemeClr val="accent3"/>
              </a:buClr>
              <a:buNone/>
            </a:pPr>
            <a:endParaRPr lang="en-US" sz="21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08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DULUTH-SUPERIOR PEER AREAS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779" y="2672234"/>
            <a:ext cx="4562475" cy="19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Fargo, </a:t>
            </a:r>
            <a:r>
              <a:rPr lang="en-US" sz="2100" dirty="0" smtClean="0"/>
              <a:t>ND</a:t>
            </a:r>
            <a:endParaRPr lang="en-US" sz="2100" dirty="0"/>
          </a:p>
          <a:p>
            <a:pPr marL="342900" lvl="0" indent="-342900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Green Bay, WI</a:t>
            </a:r>
          </a:p>
          <a:p>
            <a:pPr marL="342900" lvl="0" indent="-342900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Rapid City, SD</a:t>
            </a:r>
          </a:p>
          <a:p>
            <a:pPr marL="342900" lvl="0" indent="-342900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Rochester, MN</a:t>
            </a:r>
          </a:p>
          <a:p>
            <a:pPr marL="342900" lvl="0" indent="-342900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Sioux Falls, SD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633901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  <a:latin typeface="Arial"/>
              </a:rPr>
              <a:t>© 2018 REIF  </a:t>
            </a:r>
            <a:r>
              <a:rPr lang="en-US" sz="1000" dirty="0">
                <a:solidFill>
                  <a:srgbClr val="9A9A9A"/>
                </a:solidFill>
                <a:latin typeface="Arial"/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  <a:latin typeface="Arial"/>
              </a:rPr>
              <a:t>University of Minnesota Duluth</a:t>
            </a:r>
          </a:p>
        </p:txBody>
      </p:sp>
    </p:spTree>
    <p:extLst>
      <p:ext uri="{BB962C8B-B14F-4D97-AF65-F5344CB8AC3E}">
        <p14:creationId xmlns:p14="http://schemas.microsoft.com/office/powerpoint/2010/main" val="12272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9946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REGIONAL PRODUCT</a:t>
            </a:r>
            <a:endParaRPr lang="en-US" dirty="0">
              <a:solidFill>
                <a:srgbClr val="3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23091"/>
              </p:ext>
            </p:extLst>
          </p:nvPr>
        </p:nvGraphicFramePr>
        <p:xfrm>
          <a:off x="219075" y="1095072"/>
          <a:ext cx="8639634" cy="528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03841" y="6382141"/>
            <a:ext cx="1259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BEA,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0206" y="6381472"/>
            <a:ext cx="291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</a:rPr>
              <a:t>© 2018 REIF  </a:t>
            </a:r>
            <a:r>
              <a:rPr lang="en-US" sz="1000" dirty="0">
                <a:solidFill>
                  <a:srgbClr val="9A9A9A"/>
                </a:solidFill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</a:rPr>
              <a:t>University of Minnesota Duluth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2605" y="1719945"/>
            <a:ext cx="540086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($) of all final goods and services produced in an area in a certain time 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4324" y="3657600"/>
            <a:ext cx="0" cy="186819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>
            <a:outerShdw blurRad="50800" dist="38100" sx="67000" sy="670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53402" y="3352800"/>
            <a:ext cx="20410" cy="2172999"/>
          </a:xfrm>
          <a:prstGeom prst="line">
            <a:avLst/>
          </a:prstGeom>
          <a:ln>
            <a:prstDash val="dash"/>
          </a:ln>
          <a:effectLst>
            <a:outerShdw blurRad="50800" dist="38100" sx="67000" sy="670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933530" y="4127959"/>
            <a:ext cx="1140666" cy="365044"/>
          </a:xfrm>
          <a:prstGeom prst="straightConnector1">
            <a:avLst/>
          </a:prstGeom>
          <a:ln>
            <a:tailEnd type="triangle"/>
          </a:ln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24657" y="4378055"/>
            <a:ext cx="69612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9.6</a:t>
            </a:r>
            <a:r>
              <a:rPr lang="en-US" sz="13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244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86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 INDUSTRY GROWTH (2015-2017)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059625"/>
              </p:ext>
            </p:extLst>
          </p:nvPr>
        </p:nvGraphicFramePr>
        <p:xfrm>
          <a:off x="153909" y="1083808"/>
          <a:ext cx="8804258" cy="536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13315" y="6425232"/>
            <a:ext cx="291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</a:rPr>
              <a:t>© 2018 REIF  </a:t>
            </a:r>
            <a:r>
              <a:rPr lang="en-US" sz="1000" dirty="0">
                <a:solidFill>
                  <a:srgbClr val="9A9A9A"/>
                </a:solidFill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</a:rPr>
              <a:t>University of Minnesota Duluth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3958" y="6452858"/>
            <a:ext cx="1259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BEA, 2018</a:t>
            </a:r>
          </a:p>
        </p:txBody>
      </p:sp>
    </p:spTree>
    <p:extLst>
      <p:ext uri="{BB962C8B-B14F-4D97-AF65-F5344CB8AC3E}">
        <p14:creationId xmlns:p14="http://schemas.microsoft.com/office/powerpoint/2010/main" val="6920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04" y="274638"/>
            <a:ext cx="8229600" cy="814141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REGIONAL PRODUCT</a:t>
            </a:r>
            <a:endParaRPr lang="en-US" dirty="0">
              <a:solidFill>
                <a:srgbClr val="3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6719" y="6379028"/>
            <a:ext cx="291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</a:rPr>
              <a:t>© 2018 REIF  </a:t>
            </a:r>
            <a:r>
              <a:rPr lang="en-US" sz="1000" dirty="0">
                <a:solidFill>
                  <a:srgbClr val="9A9A9A"/>
                </a:solidFill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</a:rPr>
              <a:t>University of Minnesota Duluth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1193" y="6437154"/>
            <a:ext cx="1273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BEA, 2018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297217"/>
              </p:ext>
            </p:extLst>
          </p:nvPr>
        </p:nvGraphicFramePr>
        <p:xfrm>
          <a:off x="340604" y="1170319"/>
          <a:ext cx="772707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8832" y="1794475"/>
            <a:ext cx="1273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Sioux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8832" y="1452168"/>
            <a:ext cx="1273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Green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8832" y="2436417"/>
            <a:ext cx="139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Fargo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8832" y="3170898"/>
            <a:ext cx="173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Duluth-Superior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8832" y="3377142"/>
            <a:ext cx="158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Rochester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3232" y="5032557"/>
            <a:ext cx="153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Rapid City</a:t>
            </a:r>
          </a:p>
        </p:txBody>
      </p:sp>
    </p:spTree>
    <p:extLst>
      <p:ext uri="{BB962C8B-B14F-4D97-AF65-F5344CB8AC3E}">
        <p14:creationId xmlns:p14="http://schemas.microsoft.com/office/powerpoint/2010/main" val="13812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50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3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FORCE</a:t>
            </a:r>
            <a:endParaRPr lang="en-US" dirty="0">
              <a:solidFill>
                <a:srgbClr val="3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08261"/>
              </p:ext>
            </p:extLst>
          </p:nvPr>
        </p:nvGraphicFramePr>
        <p:xfrm>
          <a:off x="152314" y="1174897"/>
          <a:ext cx="8839371" cy="524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4447" y="6248355"/>
            <a:ext cx="1934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LAUS, FRED,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9644" y="6457891"/>
            <a:ext cx="2884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00" b="1" dirty="0">
                <a:solidFill>
                  <a:srgbClr val="9A9A9A"/>
                </a:solidFill>
              </a:rPr>
              <a:t>© 2018 REIF  </a:t>
            </a:r>
            <a:r>
              <a:rPr lang="en-US" sz="1000" dirty="0">
                <a:solidFill>
                  <a:srgbClr val="9A9A9A"/>
                </a:solidFill>
              </a:rPr>
              <a:t>•  National Bank of Commerce</a:t>
            </a:r>
          </a:p>
          <a:p>
            <a:pPr algn="ctr" defTabSz="457189"/>
            <a:r>
              <a:rPr lang="en-US" sz="1000" dirty="0">
                <a:solidFill>
                  <a:srgbClr val="9A9A9A"/>
                </a:solidFill>
              </a:rPr>
              <a:t>University of Minnesota Duluth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31783" y="3956366"/>
            <a:ext cx="0" cy="177653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>
            <a:outerShdw blurRad="50800" dist="38100" sx="67000" sy="670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63619" y="2951431"/>
            <a:ext cx="0" cy="2858511"/>
          </a:xfrm>
          <a:prstGeom prst="line">
            <a:avLst/>
          </a:prstGeom>
          <a:ln>
            <a:prstDash val="dash"/>
          </a:ln>
          <a:effectLst>
            <a:outerShdw blurRad="50800" dist="38100" sx="67000" sy="670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685189" y="4230451"/>
            <a:ext cx="1024389" cy="300471"/>
          </a:xfrm>
          <a:prstGeom prst="straightConnector1">
            <a:avLst/>
          </a:prstGeom>
          <a:ln>
            <a:tailEnd type="triangle"/>
          </a:ln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2419" y="4496697"/>
            <a:ext cx="696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3772" y="1368615"/>
            <a:ext cx="5255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The number of people employed or unemployed and actively looking for </a:t>
            </a:r>
            <a:r>
              <a:rPr lang="en-US" sz="2100" dirty="0" smtClean="0"/>
              <a:t>work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873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IF FINAL">
      <a:dk1>
        <a:srgbClr val="000000"/>
      </a:dk1>
      <a:lt1>
        <a:srgbClr val="FFFFFF"/>
      </a:lt1>
      <a:dk2>
        <a:srgbClr val="000000"/>
      </a:dk2>
      <a:lt2>
        <a:srgbClr val="E3E3E3"/>
      </a:lt2>
      <a:accent1>
        <a:srgbClr val="328AAA"/>
      </a:accent1>
      <a:accent2>
        <a:srgbClr val="DC4E46"/>
      </a:accent2>
      <a:accent3>
        <a:srgbClr val="59AC4C"/>
      </a:accent3>
      <a:accent4>
        <a:srgbClr val="CEA146"/>
      </a:accent4>
      <a:accent5>
        <a:srgbClr val="835492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6160</TotalTime>
  <Words>1679</Words>
  <Application>Microsoft Office PowerPoint</Application>
  <PresentationFormat>On-screen Show (4:3)</PresentationFormat>
  <Paragraphs>427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ECONOMIC TRENDS IMPACTING THE REGION</vt:lpstr>
      <vt:lpstr>GRP/LABOR FORCE</vt:lpstr>
      <vt:lpstr>DULUTH-SUPERIOR PEER AREAS</vt:lpstr>
      <vt:lpstr>GROSS REGIONAL PRODUCT</vt:lpstr>
      <vt:lpstr>GRP INDUSTRY GROWTH (2015-2017)</vt:lpstr>
      <vt:lpstr>GROSS REGIONAL PRODUCT</vt:lpstr>
      <vt:lpstr>LABOR FORCE</vt:lpstr>
      <vt:lpstr>LABOR FORCE GROWTH (2015-2017)</vt:lpstr>
      <vt:lpstr>LABOR FORCE</vt:lpstr>
      <vt:lpstr>GRP / LABOR FORCE MEMBER</vt:lpstr>
      <vt:lpstr>SUMMARY</vt:lpstr>
      <vt:lpstr>CONSUMER CONFIDENCE INDICATORS</vt:lpstr>
      <vt:lpstr>CONSUMER CONFIDENCE INDICATORS </vt:lpstr>
      <vt:lpstr>CONSUMER CONFIDENCE INDICATORS </vt:lpstr>
      <vt:lpstr>CONSUMER CONFIDENCE INDICATORS </vt:lpstr>
      <vt:lpstr>CONSUMER CONFIDENCE INDICATORS </vt:lpstr>
      <vt:lpstr>SUMMARY OF CONSUMER SURVEY</vt:lpstr>
      <vt:lpstr>REGIONAL EQUITY INDEX</vt:lpstr>
      <vt:lpstr>EQUITY PERFORMANCE ANALYSIS</vt:lpstr>
      <vt:lpstr>GROWTH OF $100</vt:lpstr>
      <vt:lpstr>GROWTH OF $100</vt:lpstr>
      <vt:lpstr>REIF AND MID-CAP CORRELATION</vt:lpstr>
      <vt:lpstr>SUMMARY OF FINDINGS</vt:lpstr>
      <vt:lpstr>ADDITIONAL FINDINGS</vt:lpstr>
      <vt:lpstr>BUSINESS CONFIDENCE INDICATORS</vt:lpstr>
      <vt:lpstr>OVERVIEW</vt:lpstr>
      <vt:lpstr>PowerPoint Presentation</vt:lpstr>
      <vt:lpstr>PowerPoint Presentation</vt:lpstr>
      <vt:lpstr>SPECIFIC CONFIDENCE INDICATORS</vt:lpstr>
      <vt:lpstr>SPECIFIC CONFIDENCE INDICATORS</vt:lpstr>
      <vt:lpstr>FACTORS LIMITING RECRUITING QUALIFIED EMPLOYEES  </vt:lpstr>
      <vt:lpstr>SUMMARY</vt:lpstr>
      <vt:lpstr> TEXT YOUR QUESTIONS  at any time during this presentation to </vt:lpstr>
      <vt:lpstr>RESOURCES</vt:lpstr>
      <vt:lpstr> SAVE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Martin</dc:creator>
  <cp:lastModifiedBy>Gina Grensing</cp:lastModifiedBy>
  <cp:revision>98</cp:revision>
  <dcterms:created xsi:type="dcterms:W3CDTF">2018-10-20T14:54:17Z</dcterms:created>
  <dcterms:modified xsi:type="dcterms:W3CDTF">2019-03-06T21:50:29Z</dcterms:modified>
</cp:coreProperties>
</file>