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1423" autoAdjust="0"/>
  </p:normalViewPr>
  <p:slideViewPr>
    <p:cSldViewPr snapToGrid="0">
      <p:cViewPr varScale="1">
        <p:scale>
          <a:sx n="14" d="100"/>
          <a:sy n="14" d="100"/>
        </p:scale>
        <p:origin x="1548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0" y="990600"/>
            <a:ext cx="31089600" cy="25145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6400800" y="3588603"/>
            <a:ext cx="31089600" cy="830997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5852160"/>
            <a:ext cx="12801600" cy="1219200"/>
          </a:xfrm>
          <a:prstGeom prst="round1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9" name="Content Placeholder 17"/>
          <p:cNvSpPr>
            <a:spLocks noGrp="1"/>
          </p:cNvSpPr>
          <p:nvPr>
            <p:ph sz="quarter" idx="24" hasCustomPrompt="1"/>
          </p:nvPr>
        </p:nvSpPr>
        <p:spPr>
          <a:xfrm>
            <a:off x="1143000" y="7071360"/>
            <a:ext cx="12801600" cy="6858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15032736"/>
            <a:ext cx="12801600" cy="1219200"/>
          </a:xfrm>
          <a:prstGeom prst="round1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1143000" y="16251936"/>
            <a:ext cx="12801600" cy="9088165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5831800"/>
            <a:ext cx="12801600" cy="1219200"/>
          </a:xfrm>
          <a:prstGeom prst="round1Rect">
            <a:avLst/>
          </a:prstGeom>
          <a:solidFill>
            <a:schemeClr val="accent4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11430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5852160"/>
            <a:ext cx="12801600" cy="1219200"/>
          </a:xfrm>
          <a:prstGeom prst="round1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071360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1948160"/>
            <a:ext cx="12801600" cy="6172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3" name="Content Placeholder 17"/>
          <p:cNvSpPr>
            <a:spLocks noGrp="1"/>
          </p:cNvSpPr>
          <p:nvPr>
            <p:ph sz="quarter" idx="28" hasCustomPrompt="1"/>
          </p:nvPr>
        </p:nvSpPr>
        <p:spPr>
          <a:xfrm>
            <a:off x="15544800" y="23469600"/>
            <a:ext cx="12801600" cy="1752600"/>
          </a:xfrm>
        </p:spPr>
        <p:txBody>
          <a:bodyPr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583180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55448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0" y="585216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071360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5837408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0" y="25831800"/>
            <a:ext cx="12801600" cy="1219200"/>
          </a:xfrm>
          <a:prstGeom prst="round1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990088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32" name="Instructions"/>
          <p:cNvSpPr/>
          <p:nvPr userDrawn="1"/>
        </p:nvSpPr>
        <p:spPr>
          <a:xfrm>
            <a:off x="43891200" y="2552699"/>
            <a:ext cx="12447270" cy="32918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274320" rtlCol="0" anchor="t"/>
          <a:lstStyle/>
          <a:p>
            <a:pPr lvl="0">
              <a:spcBef>
                <a:spcPts val="1200"/>
              </a:spcBef>
            </a:pPr>
            <a:r>
              <a:rPr sz="9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Printing:</a:t>
            </a:r>
          </a:p>
          <a:p>
            <a:pPr lvl="0">
              <a:spcBef>
                <a:spcPts val="1200"/>
              </a:spcBef>
            </a:pP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This poster is 48” wide by 36” high. It’s designed to be printed on a large-format printer.</a:t>
            </a:r>
          </a:p>
          <a:p>
            <a:pPr lvl="0">
              <a:spcBef>
                <a:spcPts val="300"/>
              </a:spcBef>
            </a:pPr>
            <a:endParaRPr sz="60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1200"/>
              </a:spcBef>
            </a:pPr>
            <a:r>
              <a:rPr sz="88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Customizing the Content:</a:t>
            </a:r>
          </a:p>
          <a:p>
            <a:pPr lvl="0">
              <a:spcBef>
                <a:spcPts val="12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placeholders in this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poster 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are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formatted for you.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 the placeholders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add text, or c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lick an icon to add a table, chart, SmartArt graphic, picture or multimedia file.</a:t>
            </a:r>
          </a:p>
          <a:p>
            <a:pPr lvl="0">
              <a:spcBef>
                <a:spcPts val="2400"/>
              </a:spcBef>
            </a:pP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add or remove bullet points from text, just click the Bullets button on the Home tab.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If you need more placeholders for titles,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content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or body text, just make a copy of what you need and drag it into place. PowerPoint’s Smart Guides will help you align it with everything else.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Want to use your own pictures instead of ours? No problem! Just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right-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 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picture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and choose Change Picture. Maintain the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proportion of pictures as you r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esize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by dragging a corner.</a:t>
            </a:r>
            <a:endParaRPr sz="66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invGray">
          <a:xfrm>
            <a:off x="0" y="0"/>
            <a:ext cx="43891200" cy="5029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400800" y="990600"/>
            <a:ext cx="31089600" cy="25145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0" y="6019800"/>
            <a:ext cx="3108960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7/16/2019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8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10300" y="990600"/>
            <a:ext cx="31089600" cy="2514540"/>
          </a:xfrm>
        </p:spPr>
        <p:txBody>
          <a:bodyPr/>
          <a:lstStyle/>
          <a:p>
            <a:pPr algn="ctr"/>
            <a:r>
              <a:rPr lang="en-US" dirty="0" smtClean="0">
                <a:latin typeface="Georgia" panose="02040502050405020303" pitchFamily="18" charset="0"/>
              </a:rPr>
              <a:t>Evaluation of Minnesota Health Insurance </a:t>
            </a:r>
            <a:br>
              <a:rPr lang="en-US" dirty="0" smtClean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Network Adequacy 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6"/>
          </p:nvPr>
        </p:nvSpPr>
        <p:spPr>
          <a:xfrm>
            <a:off x="6210300" y="3588603"/>
            <a:ext cx="31089600" cy="830997"/>
          </a:xfrm>
        </p:spPr>
        <p:txBody>
          <a:bodyPr/>
          <a:lstStyle/>
          <a:p>
            <a:pPr algn="ctr"/>
            <a:r>
              <a:rPr lang="en-US" sz="2800" dirty="0" err="1" smtClean="0">
                <a:latin typeface="Georgia" panose="02040502050405020303" pitchFamily="18" charset="0"/>
              </a:rPr>
              <a:t>Jil</a:t>
            </a:r>
            <a:r>
              <a:rPr lang="en-US" sz="2800" dirty="0" smtClean="0">
                <a:latin typeface="Georgia" panose="02040502050405020303" pitchFamily="18" charset="0"/>
              </a:rPr>
              <a:t> </a:t>
            </a:r>
            <a:r>
              <a:rPr lang="en-US" sz="2800" dirty="0" err="1" smtClean="0">
                <a:latin typeface="Georgia" panose="02040502050405020303" pitchFamily="18" charset="0"/>
              </a:rPr>
              <a:t>Pavagadhi</a:t>
            </a:r>
            <a:r>
              <a:rPr lang="en-US" sz="2800" dirty="0">
                <a:latin typeface="Georgia" panose="02040502050405020303" pitchFamily="18" charset="0"/>
              </a:rPr>
              <a:t> </a:t>
            </a:r>
            <a:r>
              <a:rPr lang="en-US" sz="2800" dirty="0" smtClean="0">
                <a:latin typeface="Georgia" panose="02040502050405020303" pitchFamily="18" charset="0"/>
              </a:rPr>
              <a:t>and Jennifer Schultz</a:t>
            </a:r>
            <a:endParaRPr lang="en-US" sz="2800" dirty="0">
              <a:latin typeface="Georgia" panose="02040502050405020303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4"/>
          </p:nvPr>
        </p:nvSpPr>
        <p:spPr>
          <a:xfrm>
            <a:off x="1143000" y="7071360"/>
            <a:ext cx="12801600" cy="5683348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600" dirty="0" smtClean="0">
                <a:latin typeface="Georgia" panose="02040502050405020303" pitchFamily="18" charset="0"/>
              </a:rPr>
              <a:t>The goal </a:t>
            </a:r>
            <a:r>
              <a:rPr lang="en-US" sz="2600" dirty="0">
                <a:latin typeface="Georgia" panose="02040502050405020303" pitchFamily="18" charset="0"/>
              </a:rPr>
              <a:t>of the Affordable Care Act (ACA) is to increase access to health insurance and health care </a:t>
            </a:r>
            <a:r>
              <a:rPr lang="en-US" sz="2600" dirty="0" smtClean="0">
                <a:latin typeface="Georgia" panose="02040502050405020303" pitchFamily="18" charset="0"/>
              </a:rPr>
              <a:t>services and yet after spending close to $3 trillion </a:t>
            </a:r>
            <a:r>
              <a:rPr lang="en-US" sz="2600" dirty="0">
                <a:latin typeface="Georgia" panose="02040502050405020303" pitchFamily="18" charset="0"/>
              </a:rPr>
              <a:t>many residents have limited access to health </a:t>
            </a:r>
            <a:r>
              <a:rPr lang="en-US" sz="2600" dirty="0" smtClean="0">
                <a:latin typeface="Georgia" panose="02040502050405020303" pitchFamily="18" charset="0"/>
              </a:rPr>
              <a:t>care providers</a:t>
            </a:r>
            <a:r>
              <a:rPr lang="en-US" dirty="0" smtClean="0"/>
              <a:t>.  </a:t>
            </a:r>
            <a:endParaRPr lang="en-US" sz="2600" dirty="0">
              <a:latin typeface="Georgia" panose="02040502050405020303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1096963" y="13615581"/>
            <a:ext cx="12801600" cy="12192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5"/>
          </p:nvPr>
        </p:nvSpPr>
        <p:spPr>
          <a:xfrm>
            <a:off x="1096963" y="15059977"/>
            <a:ext cx="12801600" cy="1014965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sz="2600" dirty="0">
                <a:latin typeface="Georgia" panose="02040502050405020303" pitchFamily="18" charset="0"/>
              </a:rPr>
              <a:t>US spends 17% of the GDP on health care, approximately $3 trillion</a:t>
            </a:r>
          </a:p>
          <a:p>
            <a:pPr lvl="1">
              <a:lnSpc>
                <a:spcPct val="110000"/>
              </a:lnSpc>
            </a:pPr>
            <a:r>
              <a:rPr lang="en-US" sz="2600" dirty="0">
                <a:latin typeface="Georgia" panose="02040502050405020303" pitchFamily="18" charset="0"/>
              </a:rPr>
              <a:t>Minnesota contributed about $39.8 billion in  2012 (MN Dept. of Health)</a:t>
            </a:r>
          </a:p>
          <a:p>
            <a:pPr>
              <a:lnSpc>
                <a:spcPct val="110000"/>
              </a:lnSpc>
            </a:pPr>
            <a:r>
              <a:rPr lang="en-US" sz="2600" dirty="0">
                <a:latin typeface="Georgia" panose="02040502050405020303" pitchFamily="18" charset="0"/>
              </a:rPr>
              <a:t>Access is limited to persons with</a:t>
            </a:r>
          </a:p>
          <a:p>
            <a:pPr lvl="1">
              <a:lnSpc>
                <a:spcPct val="110000"/>
              </a:lnSpc>
            </a:pPr>
            <a:r>
              <a:rPr lang="en-US" sz="2600" dirty="0">
                <a:latin typeface="Georgia" panose="02040502050405020303" pitchFamily="18" charset="0"/>
              </a:rPr>
              <a:t>Insurance through </a:t>
            </a:r>
            <a:r>
              <a:rPr lang="en-US" sz="2600" dirty="0" smtClean="0">
                <a:latin typeface="Georgia" panose="02040502050405020303" pitchFamily="18" charset="0"/>
              </a:rPr>
              <a:t>the employer/exchange (online marketplaces where persons may purchase &amp; receive subsidies for the purchase of insurance)</a:t>
            </a:r>
            <a:endParaRPr lang="en-US" sz="2600" dirty="0">
              <a:latin typeface="Georgia" panose="02040502050405020303" pitchFamily="18" charset="0"/>
            </a:endParaRPr>
          </a:p>
          <a:p>
            <a:pPr lvl="1">
              <a:lnSpc>
                <a:spcPct val="110000"/>
              </a:lnSpc>
            </a:pPr>
            <a:r>
              <a:rPr lang="en-US" sz="2600" dirty="0">
                <a:latin typeface="Georgia" panose="02040502050405020303" pitchFamily="18" charset="0"/>
              </a:rPr>
              <a:t>Government sponsored </a:t>
            </a:r>
            <a:r>
              <a:rPr lang="en-US" sz="2600" dirty="0" smtClean="0">
                <a:latin typeface="Georgia" panose="02040502050405020303" pitchFamily="18" charset="0"/>
              </a:rPr>
              <a:t>program (Medicare, Veteran Affairs)</a:t>
            </a:r>
            <a:endParaRPr lang="en-US" sz="2600" dirty="0">
              <a:latin typeface="Georgia" panose="02040502050405020303" pitchFamily="18" charset="0"/>
            </a:endParaRPr>
          </a:p>
          <a:p>
            <a:pPr lvl="1">
              <a:lnSpc>
                <a:spcPct val="110000"/>
              </a:lnSpc>
            </a:pPr>
            <a:r>
              <a:rPr lang="en-US" sz="2600" dirty="0" smtClean="0">
                <a:latin typeface="Georgia" panose="02040502050405020303" pitchFamily="18" charset="0"/>
              </a:rPr>
              <a:t>Purchase private insurance/care </a:t>
            </a:r>
            <a:endParaRPr lang="en-US" sz="2600" dirty="0">
              <a:latin typeface="Georgia" panose="02040502050405020303" pitchFamily="18" charset="0"/>
            </a:endParaRPr>
          </a:p>
          <a:p>
            <a:pPr lvl="1">
              <a:lnSpc>
                <a:spcPct val="110000"/>
              </a:lnSpc>
            </a:pPr>
            <a:r>
              <a:rPr lang="en-US" sz="2600" dirty="0">
                <a:latin typeface="Georgia" panose="02040502050405020303" pitchFamily="18" charset="0"/>
              </a:rPr>
              <a:t>Safety-net </a:t>
            </a:r>
            <a:r>
              <a:rPr lang="en-US" sz="2600" dirty="0" smtClean="0">
                <a:latin typeface="Georgia" panose="02040502050405020303" pitchFamily="18" charset="0"/>
              </a:rPr>
              <a:t>providers (facilities that provide significant level if care to low-income, underserved, vulnerable, population and people of color)</a:t>
            </a:r>
          </a:p>
          <a:p>
            <a:pPr>
              <a:lnSpc>
                <a:spcPct val="110000"/>
              </a:lnSpc>
            </a:pPr>
            <a:r>
              <a:rPr lang="en-US" sz="2600" dirty="0">
                <a:latin typeface="Georgia" panose="02040502050405020303" pitchFamily="18" charset="0"/>
              </a:rPr>
              <a:t>Narrow Network plans are becoming popular (50% of marketplace offerings)</a:t>
            </a:r>
          </a:p>
          <a:p>
            <a:pPr lvl="1">
              <a:lnSpc>
                <a:spcPct val="110000"/>
              </a:lnSpc>
            </a:pPr>
            <a:r>
              <a:rPr lang="en-US" sz="2600" dirty="0">
                <a:latin typeface="Georgia" panose="02040502050405020303" pitchFamily="18" charset="0"/>
              </a:rPr>
              <a:t>Drive down overall cost of healthcare</a:t>
            </a:r>
          </a:p>
          <a:p>
            <a:pPr lvl="1">
              <a:lnSpc>
                <a:spcPct val="110000"/>
              </a:lnSpc>
            </a:pPr>
            <a:r>
              <a:rPr lang="en-US" sz="2600" dirty="0">
                <a:latin typeface="Georgia" panose="02040502050405020303" pitchFamily="18" charset="0"/>
              </a:rPr>
              <a:t>Lower premiums </a:t>
            </a:r>
          </a:p>
          <a:p>
            <a:pPr marL="288925" lvl="1">
              <a:lnSpc>
                <a:spcPct val="110000"/>
              </a:lnSpc>
            </a:pPr>
            <a:r>
              <a:rPr lang="en-US" sz="2600" dirty="0" smtClean="0">
                <a:latin typeface="Georgia" panose="02040502050405020303" pitchFamily="18" charset="0"/>
              </a:rPr>
              <a:t>Plans too narrow to offer care in a timely manner with additional issues (22%)</a:t>
            </a:r>
          </a:p>
          <a:p>
            <a:pPr marL="1044575" lvl="2">
              <a:lnSpc>
                <a:spcPct val="110000"/>
              </a:lnSpc>
            </a:pPr>
            <a:r>
              <a:rPr lang="en-US" sz="2600" dirty="0" smtClean="0">
                <a:latin typeface="Georgia" panose="02040502050405020303" pitchFamily="18" charset="0"/>
              </a:rPr>
              <a:t>Decreasing over time (2015- 15 network providers </a:t>
            </a:r>
            <a:r>
              <a:rPr lang="en-US" sz="2600" dirty="0" smtClean="0">
                <a:latin typeface="Georgia" panose="02040502050405020303" pitchFamily="18" charset="0"/>
                <a:sym typeface="Wingdings" panose="05000000000000000000" pitchFamily="2" charset="2"/>
              </a:rPr>
              <a:t> 2017- 12)</a:t>
            </a:r>
          </a:p>
          <a:p>
            <a:pPr marL="346075" lvl="2">
              <a:lnSpc>
                <a:spcPct val="110000"/>
              </a:lnSpc>
            </a:pPr>
            <a:r>
              <a:rPr lang="en-US" sz="2600" dirty="0" smtClean="0">
                <a:latin typeface="Georgia" panose="02040502050405020303" pitchFamily="18" charset="0"/>
              </a:rPr>
              <a:t>Minnesota </a:t>
            </a:r>
            <a:r>
              <a:rPr lang="en-US" sz="2600" dirty="0">
                <a:latin typeface="Georgia" panose="02040502050405020303" pitchFamily="18" charset="0"/>
              </a:rPr>
              <a:t>geographic access standards </a:t>
            </a:r>
          </a:p>
          <a:p>
            <a:pPr marL="1044575" lvl="3">
              <a:lnSpc>
                <a:spcPct val="110000"/>
              </a:lnSpc>
            </a:pPr>
            <a:r>
              <a:rPr lang="en-US" sz="2600" dirty="0" smtClean="0">
                <a:latin typeface="Georgia" panose="02040502050405020303" pitchFamily="18" charset="0"/>
              </a:rPr>
              <a:t>Max travel of either 30 </a:t>
            </a:r>
            <a:r>
              <a:rPr lang="en-US" sz="2600" dirty="0">
                <a:latin typeface="Georgia" panose="02040502050405020303" pitchFamily="18" charset="0"/>
              </a:rPr>
              <a:t>minutes/miles for primary care, mental health, &amp; general hospital services </a:t>
            </a:r>
          </a:p>
          <a:p>
            <a:pPr marL="1044575" lvl="3">
              <a:lnSpc>
                <a:spcPct val="110000"/>
              </a:lnSpc>
            </a:pPr>
            <a:r>
              <a:rPr lang="en-US" sz="2600" dirty="0">
                <a:latin typeface="Georgia" panose="02040502050405020303" pitchFamily="18" charset="0"/>
              </a:rPr>
              <a:t>In certain situations when a provider network is </a:t>
            </a:r>
            <a:r>
              <a:rPr lang="en-US" sz="2600" dirty="0" smtClean="0">
                <a:latin typeface="Georgia" panose="02040502050405020303" pitchFamily="18" charset="0"/>
              </a:rPr>
              <a:t>not </a:t>
            </a:r>
            <a:r>
              <a:rPr lang="en-US" sz="2600" dirty="0">
                <a:latin typeface="Georgia" panose="02040502050405020303" pitchFamily="18" charset="0"/>
              </a:rPr>
              <a:t>able to meet the geographic access requirement, a carrier may apply for a waiver </a:t>
            </a:r>
          </a:p>
          <a:p>
            <a:pPr marL="1044575" lvl="3"/>
            <a:endParaRPr lang="en-US" sz="2600" dirty="0">
              <a:latin typeface="Georgia" panose="02040502050405020303" pitchFamily="18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smtClean="0"/>
              <a:t>objectives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6"/>
          </p:nvPr>
        </p:nvSpPr>
        <p:spPr>
          <a:xfrm>
            <a:off x="1223581" y="27159343"/>
            <a:ext cx="12801600" cy="542816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600" dirty="0">
                <a:latin typeface="Georgia" panose="02040502050405020303" pitchFamily="18" charset="0"/>
              </a:rPr>
              <a:t>To evaluate the health insurance network adequacy in Minnesota for specific “Provider Specialties” (21, 23, 81, 82) and several “Provider Types” (14, 42, 63, CD1F, CD2F</a:t>
            </a:r>
            <a:r>
              <a:rPr lang="en-US" sz="2600" dirty="0" smtClean="0">
                <a:latin typeface="Georgia" panose="02040502050405020303" pitchFamily="18" charset="0"/>
              </a:rPr>
              <a:t>).</a:t>
            </a:r>
          </a:p>
          <a:p>
            <a:pPr>
              <a:lnSpc>
                <a:spcPct val="120000"/>
              </a:lnSpc>
            </a:pPr>
            <a:r>
              <a:rPr lang="en-US" sz="2600" dirty="0">
                <a:latin typeface="Georgia" panose="02040502050405020303" pitchFamily="18" charset="0"/>
              </a:rPr>
              <a:t>The analysis will provide information to Minnesota agencies and state legislators with regard to network adequacy and whether health plans operating in Minnesota comply with state and insurance regulations. </a:t>
            </a:r>
          </a:p>
          <a:p>
            <a:pPr>
              <a:lnSpc>
                <a:spcPct val="120000"/>
              </a:lnSpc>
            </a:pPr>
            <a:r>
              <a:rPr lang="en-US" sz="2600" dirty="0">
                <a:latin typeface="Georgia" panose="02040502050405020303" pitchFamily="18" charset="0"/>
              </a:rPr>
              <a:t>This will inform policy makers on the need to strengthen insurance regulations.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smtClean="0"/>
              <a:t>methods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7"/>
          </p:nvPr>
        </p:nvSpPr>
        <p:spPr>
          <a:xfrm>
            <a:off x="15544800" y="7096937"/>
            <a:ext cx="12801600" cy="5175069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600" dirty="0" smtClean="0">
                <a:latin typeface="Georgia" panose="02040502050405020303" pitchFamily="18" charset="0"/>
              </a:rPr>
              <a:t>Data is publically available and self reported by insurance companies; requested from the Department of Health </a:t>
            </a:r>
          </a:p>
          <a:p>
            <a:pPr>
              <a:lnSpc>
                <a:spcPct val="110000"/>
              </a:lnSpc>
            </a:pPr>
            <a:r>
              <a:rPr lang="en-US" sz="2600" dirty="0" smtClean="0">
                <a:latin typeface="Georgia" panose="02040502050405020303" pitchFamily="18" charset="0"/>
              </a:rPr>
              <a:t>Data </a:t>
            </a:r>
            <a:r>
              <a:rPr lang="en-US" sz="2600" dirty="0">
                <a:latin typeface="Georgia" panose="02040502050405020303" pitchFamily="18" charset="0"/>
              </a:rPr>
              <a:t>standardization and analysis </a:t>
            </a:r>
          </a:p>
          <a:p>
            <a:pPr lvl="1">
              <a:lnSpc>
                <a:spcPct val="110000"/>
              </a:lnSpc>
            </a:pPr>
            <a:r>
              <a:rPr lang="en-US" sz="2600" dirty="0">
                <a:latin typeface="Georgia" panose="02040502050405020303" pitchFamily="18" charset="0"/>
              </a:rPr>
              <a:t>37 insurance plans for the year of 2017 </a:t>
            </a:r>
          </a:p>
          <a:p>
            <a:pPr lvl="1">
              <a:lnSpc>
                <a:spcPct val="110000"/>
              </a:lnSpc>
            </a:pPr>
            <a:r>
              <a:rPr lang="en-US" sz="2600" dirty="0">
                <a:latin typeface="Georgia" panose="02040502050405020303" pitchFamily="18" charset="0"/>
              </a:rPr>
              <a:t>Excel</a:t>
            </a:r>
          </a:p>
          <a:p>
            <a:pPr marL="228600" lvl="1">
              <a:lnSpc>
                <a:spcPct val="110000"/>
              </a:lnSpc>
            </a:pPr>
            <a:r>
              <a:rPr lang="en-US" sz="2600" dirty="0">
                <a:latin typeface="Georgia" panose="02040502050405020303" pitchFamily="18" charset="0"/>
              </a:rPr>
              <a:t>Mapped and drew out 30 min/mile polygons </a:t>
            </a:r>
          </a:p>
          <a:p>
            <a:pPr lvl="1">
              <a:lnSpc>
                <a:spcPct val="110000"/>
              </a:lnSpc>
            </a:pPr>
            <a:r>
              <a:rPr lang="en-US" sz="2600" dirty="0">
                <a:latin typeface="Georgia" panose="02040502050405020303" pitchFamily="18" charset="0"/>
              </a:rPr>
              <a:t>700- 78,000 provider locations per plan</a:t>
            </a:r>
          </a:p>
          <a:p>
            <a:pPr lvl="1">
              <a:lnSpc>
                <a:spcPct val="110000"/>
              </a:lnSpc>
            </a:pPr>
            <a:r>
              <a:rPr lang="en-US" sz="2600" dirty="0">
                <a:latin typeface="Georgia" panose="02040502050405020303" pitchFamily="18" charset="0"/>
              </a:rPr>
              <a:t>With about 98-100% precision </a:t>
            </a:r>
          </a:p>
          <a:p>
            <a:pPr lvl="1">
              <a:lnSpc>
                <a:spcPct val="110000"/>
              </a:lnSpc>
            </a:pPr>
            <a:r>
              <a:rPr lang="en-US" sz="2600" dirty="0" smtClean="0">
                <a:latin typeface="Georgia" panose="02040502050405020303" pitchFamily="18" charset="0"/>
              </a:rPr>
              <a:t>ArcGIS</a:t>
            </a:r>
          </a:p>
          <a:p>
            <a:pPr marL="457200" lvl="3">
              <a:lnSpc>
                <a:spcPct val="110000"/>
              </a:lnSpc>
            </a:pPr>
            <a:r>
              <a:rPr lang="en-US" sz="2600" dirty="0" smtClean="0">
                <a:latin typeface="Georgia" panose="02040502050405020303" pitchFamily="18" charset="0"/>
              </a:rPr>
              <a:t>The coverage percentage is the average number of people covered per specialty/type divided by census population (people supposedly covered by that specific insurance plan)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9"/>
          </p:nvPr>
        </p:nvSpPr>
        <p:spPr>
          <a:xfrm>
            <a:off x="15498763" y="20957025"/>
            <a:ext cx="12801600" cy="121920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30"/>
          </p:nvPr>
        </p:nvSpPr>
        <p:spPr>
          <a:xfrm>
            <a:off x="15498763" y="22267210"/>
            <a:ext cx="12801600" cy="356459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600" dirty="0">
                <a:latin typeface="Georgia" panose="02040502050405020303" pitchFamily="18" charset="0"/>
              </a:rPr>
              <a:t>~41% of plans are insufficient (15/37)</a:t>
            </a:r>
          </a:p>
          <a:p>
            <a:pPr lvl="1">
              <a:lnSpc>
                <a:spcPct val="120000"/>
              </a:lnSpc>
            </a:pPr>
            <a:r>
              <a:rPr lang="en-US" sz="2600" dirty="0">
                <a:latin typeface="Georgia" panose="02040502050405020303" pitchFamily="18" charset="0"/>
              </a:rPr>
              <a:t>HealthPartners, Medica, Sandford Health </a:t>
            </a:r>
            <a:r>
              <a:rPr lang="en-US" sz="2600" dirty="0" smtClean="0">
                <a:latin typeface="Georgia" panose="02040502050405020303" pitchFamily="18" charset="0"/>
              </a:rPr>
              <a:t>plans provide all types of services </a:t>
            </a:r>
            <a:endParaRPr lang="en-US" sz="2600" dirty="0">
              <a:latin typeface="Georgia" panose="02040502050405020303" pitchFamily="18" charset="0"/>
            </a:endParaRPr>
          </a:p>
          <a:p>
            <a:pPr lvl="1">
              <a:lnSpc>
                <a:spcPct val="120000"/>
              </a:lnSpc>
            </a:pPr>
            <a:r>
              <a:rPr lang="en-US" sz="2600" dirty="0" smtClean="0">
                <a:latin typeface="Georgia" panose="02040502050405020303" pitchFamily="18" charset="0"/>
              </a:rPr>
              <a:t>Many plans did not have spec </a:t>
            </a:r>
            <a:r>
              <a:rPr lang="en-US" sz="2600" dirty="0">
                <a:latin typeface="Georgia" panose="02040502050405020303" pitchFamily="18" charset="0"/>
              </a:rPr>
              <a:t>21 and 81 </a:t>
            </a:r>
            <a:r>
              <a:rPr lang="en-US" sz="2600" dirty="0" smtClean="0">
                <a:latin typeface="Georgia" panose="02040502050405020303" pitchFamily="18" charset="0"/>
              </a:rPr>
              <a:t>available (spec </a:t>
            </a:r>
            <a:r>
              <a:rPr lang="en-US" sz="2600" dirty="0">
                <a:latin typeface="Georgia" panose="02040502050405020303" pitchFamily="18" charset="0"/>
              </a:rPr>
              <a:t>21 matched to child psychiatry and spec 81 to </a:t>
            </a:r>
            <a:r>
              <a:rPr lang="en-US" sz="2600" dirty="0" smtClean="0">
                <a:latin typeface="Georgia" panose="02040502050405020303" pitchFamily="18" charset="0"/>
              </a:rPr>
              <a:t>neuropsychology)</a:t>
            </a:r>
          </a:p>
          <a:p>
            <a:pPr marL="469900" lvl="1">
              <a:lnSpc>
                <a:spcPct val="120000"/>
              </a:lnSpc>
            </a:pPr>
            <a:r>
              <a:rPr lang="en-US" sz="2600" dirty="0" smtClean="0">
                <a:latin typeface="Georgia" panose="02040502050405020303" pitchFamily="18" charset="0"/>
              </a:rPr>
              <a:t>Waivers must have been approved for the unserved areas.</a:t>
            </a:r>
          </a:p>
          <a:p>
            <a:pPr marL="640080" lvl="1" indent="0">
              <a:lnSpc>
                <a:spcPct val="120000"/>
              </a:lnSpc>
              <a:buNone/>
            </a:pPr>
            <a:endParaRPr lang="en-US" sz="2000" dirty="0"/>
          </a:p>
          <a:p>
            <a:pPr lvl="1">
              <a:lnSpc>
                <a:spcPct val="120000"/>
              </a:lnSpc>
            </a:pPr>
            <a:endParaRPr lang="en-US" sz="220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smtClean="0"/>
              <a:t>results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4"/>
          </p:nvPr>
        </p:nvSpPr>
        <p:spPr>
          <a:xfrm>
            <a:off x="29900563" y="22507195"/>
            <a:ext cx="12801600" cy="1219200"/>
          </a:xfrm>
        </p:spPr>
        <p:txBody>
          <a:bodyPr/>
          <a:lstStyle/>
          <a:p>
            <a:r>
              <a:rPr lang="en-US" dirty="0" smtClean="0"/>
              <a:t>Conclusion &amp; Future WORK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35"/>
          </p:nvPr>
        </p:nvSpPr>
        <p:spPr>
          <a:xfrm>
            <a:off x="29900563" y="23793618"/>
            <a:ext cx="12801600" cy="73167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600" dirty="0">
                <a:latin typeface="Georgia" panose="02040502050405020303" pitchFamily="18" charset="0"/>
              </a:rPr>
              <a:t>First </a:t>
            </a:r>
            <a:r>
              <a:rPr lang="en-US" sz="2600" dirty="0" smtClean="0">
                <a:latin typeface="Georgia" panose="02040502050405020303" pitchFamily="18" charset="0"/>
              </a:rPr>
              <a:t>time the data has been cross </a:t>
            </a:r>
            <a:r>
              <a:rPr lang="en-US" sz="2600" dirty="0">
                <a:latin typeface="Georgia" panose="02040502050405020303" pitchFamily="18" charset="0"/>
              </a:rPr>
              <a:t>checked by </a:t>
            </a:r>
            <a:r>
              <a:rPr lang="en-US" sz="2600" dirty="0" smtClean="0">
                <a:latin typeface="Georgia" panose="02040502050405020303" pitchFamily="18" charset="0"/>
              </a:rPr>
              <a:t>a 3</a:t>
            </a:r>
            <a:r>
              <a:rPr lang="en-US" sz="2600" baseline="30000" dirty="0" smtClean="0">
                <a:latin typeface="Georgia" panose="02040502050405020303" pitchFamily="18" charset="0"/>
              </a:rPr>
              <a:t>rd</a:t>
            </a:r>
            <a:r>
              <a:rPr lang="en-US" sz="2600" dirty="0" smtClean="0">
                <a:latin typeface="Georgia" panose="02040502050405020303" pitchFamily="18" charset="0"/>
              </a:rPr>
              <a:t> </a:t>
            </a:r>
            <a:r>
              <a:rPr lang="en-US" sz="2600" dirty="0">
                <a:latin typeface="Georgia" panose="02040502050405020303" pitchFamily="18" charset="0"/>
              </a:rPr>
              <a:t>party</a:t>
            </a:r>
          </a:p>
          <a:p>
            <a:pPr>
              <a:lnSpc>
                <a:spcPct val="120000"/>
              </a:lnSpc>
            </a:pPr>
            <a:r>
              <a:rPr lang="en-US" sz="2600" dirty="0">
                <a:latin typeface="Georgia" panose="02040502050405020303" pitchFamily="18" charset="0"/>
              </a:rPr>
              <a:t>Network inadequacy </a:t>
            </a:r>
            <a:r>
              <a:rPr lang="en-US" sz="2600" dirty="0" smtClean="0">
                <a:latin typeface="Georgia" panose="02040502050405020303" pitchFamily="18" charset="0"/>
              </a:rPr>
              <a:t>is clearly </a:t>
            </a:r>
            <a:r>
              <a:rPr lang="en-US" sz="2600" dirty="0">
                <a:latin typeface="Georgia" panose="02040502050405020303" pitchFamily="18" charset="0"/>
              </a:rPr>
              <a:t>visible </a:t>
            </a:r>
          </a:p>
          <a:p>
            <a:pPr lvl="1">
              <a:lnSpc>
                <a:spcPct val="120000"/>
              </a:lnSpc>
            </a:pPr>
            <a:r>
              <a:rPr lang="en-US" sz="2600" dirty="0" smtClean="0">
                <a:latin typeface="Georgia" panose="02040502050405020303" pitchFamily="18" charset="0"/>
              </a:rPr>
              <a:t>Causes concern </a:t>
            </a:r>
            <a:r>
              <a:rPr lang="en-US" sz="2600" dirty="0">
                <a:latin typeface="Georgia" panose="02040502050405020303" pitchFamily="18" charset="0"/>
              </a:rPr>
              <a:t>for the undiagnosed patients </a:t>
            </a:r>
          </a:p>
          <a:p>
            <a:pPr>
              <a:lnSpc>
                <a:spcPct val="120000"/>
              </a:lnSpc>
            </a:pPr>
            <a:r>
              <a:rPr lang="en-US" sz="2600" dirty="0">
                <a:latin typeface="Georgia" panose="02040502050405020303" pitchFamily="18" charset="0"/>
              </a:rPr>
              <a:t>Networks are constantly decreasing </a:t>
            </a:r>
          </a:p>
          <a:p>
            <a:pPr marL="231775" lvl="1">
              <a:lnSpc>
                <a:spcPct val="120000"/>
              </a:lnSpc>
            </a:pPr>
            <a:r>
              <a:rPr lang="en-US" sz="2600" dirty="0">
                <a:latin typeface="Georgia" panose="02040502050405020303" pitchFamily="18" charset="0"/>
              </a:rPr>
              <a:t>Possible reasons:</a:t>
            </a:r>
          </a:p>
          <a:p>
            <a:pPr lvl="1">
              <a:lnSpc>
                <a:spcPct val="120000"/>
              </a:lnSpc>
            </a:pPr>
            <a:r>
              <a:rPr lang="en-US" sz="2600" dirty="0">
                <a:latin typeface="Georgia" panose="02040502050405020303" pitchFamily="18" charset="0"/>
              </a:rPr>
              <a:t>Insufficient mental health providers in Minnesota</a:t>
            </a:r>
          </a:p>
          <a:p>
            <a:pPr lvl="1">
              <a:lnSpc>
                <a:spcPct val="120000"/>
              </a:lnSpc>
            </a:pPr>
            <a:r>
              <a:rPr lang="en-US" sz="2600" dirty="0">
                <a:latin typeface="Georgia" panose="02040502050405020303" pitchFamily="18" charset="0"/>
              </a:rPr>
              <a:t>Plans reimbursement levels to MH providers may be too low, thus providers not willing to participate in networks</a:t>
            </a:r>
          </a:p>
          <a:p>
            <a:pPr>
              <a:lnSpc>
                <a:spcPct val="120000"/>
              </a:lnSpc>
            </a:pPr>
            <a:r>
              <a:rPr lang="en-US" sz="2600" dirty="0" smtClean="0">
                <a:latin typeface="Georgia" panose="02040502050405020303" pitchFamily="18" charset="0"/>
              </a:rPr>
              <a:t>Continue research with </a:t>
            </a:r>
            <a:r>
              <a:rPr lang="en-US" sz="2600" dirty="0">
                <a:latin typeface="Georgia" panose="02040502050405020303" pitchFamily="18" charset="0"/>
              </a:rPr>
              <a:t>d</a:t>
            </a:r>
            <a:r>
              <a:rPr lang="en-US" sz="2600" dirty="0" smtClean="0">
                <a:latin typeface="Georgia" panose="02040502050405020303" pitchFamily="18" charset="0"/>
              </a:rPr>
              <a:t>ental </a:t>
            </a:r>
            <a:r>
              <a:rPr lang="en-US" sz="2600" dirty="0">
                <a:latin typeface="Georgia" panose="02040502050405020303" pitchFamily="18" charset="0"/>
              </a:rPr>
              <a:t>insurance plans</a:t>
            </a:r>
          </a:p>
          <a:p>
            <a:pPr>
              <a:lnSpc>
                <a:spcPct val="120000"/>
              </a:lnSpc>
            </a:pPr>
            <a:r>
              <a:rPr lang="en-US" sz="2600" dirty="0">
                <a:latin typeface="Georgia" panose="02040502050405020303" pitchFamily="18" charset="0"/>
              </a:rPr>
              <a:t>Conduct research on other specialty &amp; provider </a:t>
            </a:r>
            <a:r>
              <a:rPr lang="en-US" sz="2600" dirty="0" smtClean="0">
                <a:latin typeface="Georgia" panose="02040502050405020303" pitchFamily="18" charset="0"/>
              </a:rPr>
              <a:t>types</a:t>
            </a:r>
          </a:p>
          <a:p>
            <a:pPr lvl="1">
              <a:lnSpc>
                <a:spcPct val="120000"/>
              </a:lnSpc>
            </a:pPr>
            <a:r>
              <a:rPr lang="en-US" sz="2600" dirty="0">
                <a:latin typeface="Georgia" panose="02040502050405020303" pitchFamily="18" charset="0"/>
              </a:rPr>
              <a:t>Improve network adequacy requirements &amp; audit </a:t>
            </a:r>
            <a:r>
              <a:rPr lang="en-US" sz="2600" dirty="0" smtClean="0">
                <a:latin typeface="Georgia" panose="02040502050405020303" pitchFamily="18" charset="0"/>
              </a:rPr>
              <a:t>carriers</a:t>
            </a:r>
            <a:endParaRPr lang="en-US" sz="2600" dirty="0">
              <a:latin typeface="Georgia" panose="02040502050405020303" pitchFamily="18" charset="0"/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7890" y="991416"/>
            <a:ext cx="4794273" cy="1973643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581" y="1010503"/>
            <a:ext cx="5486400" cy="1968500"/>
          </a:xfrm>
          <a:prstGeom prst="rect">
            <a:avLst/>
          </a:prstGeom>
        </p:spPr>
      </p:pic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736287"/>
              </p:ext>
            </p:extLst>
          </p:nvPr>
        </p:nvGraphicFramePr>
        <p:xfrm>
          <a:off x="18573750" y="14656675"/>
          <a:ext cx="6743700" cy="574395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743700">
                  <a:extLst>
                    <a:ext uri="{9D8B030D-6E8A-4147-A177-3AD203B41FA5}">
                      <a16:colId xmlns:a16="http://schemas.microsoft.com/office/drawing/2014/main" val="3156788776"/>
                    </a:ext>
                  </a:extLst>
                </a:gridCol>
              </a:tblGrid>
              <a:tr h="3345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effectLst/>
                          <a:latin typeface="Georgia" panose="02040502050405020303" pitchFamily="18" charset="0"/>
                        </a:rPr>
                        <a:t>RESEARCHED PROVIDERS</a:t>
                      </a:r>
                      <a:endParaRPr lang="en-US" sz="2200" b="0" i="0" u="none" strike="noStrike" dirty="0"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02136732"/>
                  </a:ext>
                </a:extLst>
              </a:tr>
              <a:tr h="589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effectLst/>
                          <a:latin typeface="Georgia" panose="02040502050405020303" pitchFamily="18" charset="0"/>
                        </a:rPr>
                        <a:t>child psychiatry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14264159"/>
                  </a:ext>
                </a:extLst>
              </a:tr>
              <a:tr h="589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effectLst/>
                          <a:latin typeface="Georgia" panose="02040502050405020303" pitchFamily="18" charset="0"/>
                        </a:rPr>
                        <a:t>psychiatry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64089946"/>
                  </a:ext>
                </a:extLst>
              </a:tr>
              <a:tr h="589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effectLst/>
                          <a:latin typeface="Georgia" panose="02040502050405020303" pitchFamily="18" charset="0"/>
                        </a:rPr>
                        <a:t>neuropsychology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648693"/>
                  </a:ext>
                </a:extLst>
              </a:tr>
              <a:tr h="6597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effectLst/>
                          <a:latin typeface="Georgia" panose="02040502050405020303" pitchFamily="18" charset="0"/>
                        </a:rPr>
                        <a:t>mental health nurse practioner &amp; mental health clinical nurse specialist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4656813"/>
                  </a:ext>
                </a:extLst>
              </a:tr>
              <a:tr h="589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effectLst/>
                          <a:latin typeface="Georgia" panose="02040502050405020303" pitchFamily="18" charset="0"/>
                        </a:rPr>
                        <a:t>licensed independent clinical social worker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95198817"/>
                  </a:ext>
                </a:extLst>
              </a:tr>
              <a:tr h="589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effectLst/>
                          <a:latin typeface="Georgia" panose="02040502050405020303" pitchFamily="18" charset="0"/>
                        </a:rPr>
                        <a:t>licensed psychologist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79015911"/>
                  </a:ext>
                </a:extLst>
              </a:tr>
              <a:tr h="589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effectLst/>
                          <a:latin typeface="Georgia" panose="02040502050405020303" pitchFamily="18" charset="0"/>
                        </a:rPr>
                        <a:t>licensed professional clinical counselor (LPCC)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33631383"/>
                  </a:ext>
                </a:extLst>
              </a:tr>
              <a:tr h="589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effectLst/>
                          <a:latin typeface="Georgia" panose="02040502050405020303" pitchFamily="18" charset="0"/>
                        </a:rPr>
                        <a:t>chemical dependency provider- inpatient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88602946"/>
                  </a:ext>
                </a:extLst>
              </a:tr>
              <a:tr h="589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effectLst/>
                          <a:latin typeface="Georgia" panose="02040502050405020303" pitchFamily="18" charset="0"/>
                        </a:rPr>
                        <a:t>chemical dependency provider- outpatient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9195046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021772"/>
              </p:ext>
            </p:extLst>
          </p:nvPr>
        </p:nvGraphicFramePr>
        <p:xfrm>
          <a:off x="31107062" y="7839267"/>
          <a:ext cx="10388601" cy="630166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868738">
                  <a:extLst>
                    <a:ext uri="{9D8B030D-6E8A-4147-A177-3AD203B41FA5}">
                      <a16:colId xmlns:a16="http://schemas.microsoft.com/office/drawing/2014/main" val="1230799929"/>
                    </a:ext>
                  </a:extLst>
                </a:gridCol>
                <a:gridCol w="3524250">
                  <a:extLst>
                    <a:ext uri="{9D8B030D-6E8A-4147-A177-3AD203B41FA5}">
                      <a16:colId xmlns:a16="http://schemas.microsoft.com/office/drawing/2014/main" val="3617262803"/>
                    </a:ext>
                  </a:extLst>
                </a:gridCol>
                <a:gridCol w="2995613">
                  <a:extLst>
                    <a:ext uri="{9D8B030D-6E8A-4147-A177-3AD203B41FA5}">
                      <a16:colId xmlns:a16="http://schemas.microsoft.com/office/drawing/2014/main" val="1866553472"/>
                    </a:ext>
                  </a:extLst>
                </a:gridCol>
              </a:tblGrid>
              <a:tr h="5605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Plan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Availability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Coverage 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950413"/>
                  </a:ext>
                </a:extLst>
              </a:tr>
              <a:tr h="9074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BCBSAware17</a:t>
                      </a: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neuropsychology </a:t>
                      </a:r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not available </a:t>
                      </a:r>
                      <a:endParaRPr lang="en-US" sz="2000" b="0" i="0" u="none" strike="noStrike" dirty="0" smtClean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94.0%</a:t>
                      </a: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2064206"/>
                  </a:ext>
                </a:extLst>
              </a:tr>
              <a:tr h="9074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BPAllinaHealthNetwork17</a:t>
                      </a: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neuropsychology not available</a:t>
                      </a: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96.8%</a:t>
                      </a: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00076171"/>
                  </a:ext>
                </a:extLst>
              </a:tr>
              <a:tr h="9074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BPGroupValueNetwork17</a:t>
                      </a: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38912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neuropsychology not available </a:t>
                      </a:r>
                    </a:p>
                    <a:p>
                      <a:pPr marL="0" marR="0" lvl="0" indent="0" algn="ctr" defTabSz="438912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i="0" u="none" strike="noStrike" dirty="0" smtClean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94.1%</a:t>
                      </a: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2997150"/>
                  </a:ext>
                </a:extLst>
              </a:tr>
              <a:tr h="9074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BPMayoClinicHealth17</a:t>
                      </a: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neuropsychology not available </a:t>
                      </a: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87.4%</a:t>
                      </a: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8830685"/>
                  </a:ext>
                </a:extLst>
              </a:tr>
              <a:tr h="12039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BPSanfordHealth</a:t>
                      </a:r>
                      <a:endParaRPr lang="en-US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Network17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neuropsychology not available &amp; chemical depend.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 provider (inpatient) not available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67.2%</a:t>
                      </a: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37118"/>
                  </a:ext>
                </a:extLst>
              </a:tr>
              <a:tr h="9074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GSGGundersenSmall</a:t>
                      </a:r>
                      <a:endParaRPr lang="en-US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Group17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child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 psychiatry</a:t>
                      </a:r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 not available </a:t>
                      </a: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38.2%</a:t>
                      </a: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5579982"/>
                  </a:ext>
                </a:extLst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6493"/>
              </p:ext>
            </p:extLst>
          </p:nvPr>
        </p:nvGraphicFramePr>
        <p:xfrm>
          <a:off x="31061026" y="15607631"/>
          <a:ext cx="10388600" cy="620197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077720">
                  <a:extLst>
                    <a:ext uri="{9D8B030D-6E8A-4147-A177-3AD203B41FA5}">
                      <a16:colId xmlns:a16="http://schemas.microsoft.com/office/drawing/2014/main" val="248045472"/>
                    </a:ext>
                  </a:extLst>
                </a:gridCol>
                <a:gridCol w="2077720">
                  <a:extLst>
                    <a:ext uri="{9D8B030D-6E8A-4147-A177-3AD203B41FA5}">
                      <a16:colId xmlns:a16="http://schemas.microsoft.com/office/drawing/2014/main" val="4287626855"/>
                    </a:ext>
                  </a:extLst>
                </a:gridCol>
                <a:gridCol w="2077720">
                  <a:extLst>
                    <a:ext uri="{9D8B030D-6E8A-4147-A177-3AD203B41FA5}">
                      <a16:colId xmlns:a16="http://schemas.microsoft.com/office/drawing/2014/main" val="2479123118"/>
                    </a:ext>
                  </a:extLst>
                </a:gridCol>
                <a:gridCol w="2077720">
                  <a:extLst>
                    <a:ext uri="{9D8B030D-6E8A-4147-A177-3AD203B41FA5}">
                      <a16:colId xmlns:a16="http://schemas.microsoft.com/office/drawing/2014/main" val="1151855103"/>
                    </a:ext>
                  </a:extLst>
                </a:gridCol>
                <a:gridCol w="2077720">
                  <a:extLst>
                    <a:ext uri="{9D8B030D-6E8A-4147-A177-3AD203B41FA5}">
                      <a16:colId xmlns:a16="http://schemas.microsoft.com/office/drawing/2014/main" val="2821927828"/>
                    </a:ext>
                  </a:extLst>
                </a:gridCol>
              </a:tblGrid>
              <a:tr h="78241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 smtClean="0">
                          <a:effectLst/>
                          <a:latin typeface="Georgia" panose="02040502050405020303" pitchFamily="18" charset="0"/>
                        </a:rPr>
                        <a:t>Plan</a:t>
                      </a:r>
                    </a:p>
                    <a:p>
                      <a:pPr algn="l" fontAlgn="b"/>
                      <a:endParaRPr lang="en-US" sz="2000" b="1" i="0" u="none" strike="noStrike" dirty="0">
                        <a:solidFill>
                          <a:srgbClr val="2F75B5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num.</a:t>
                      </a:r>
                      <a:r>
                        <a:rPr lang="en-US" sz="2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 of people supposedly covered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child</a:t>
                      </a:r>
                      <a:r>
                        <a:rPr lang="en-US" sz="2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 psychiatry</a:t>
                      </a: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psychiatry</a:t>
                      </a: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neuro</a:t>
                      </a:r>
                    </a:p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psychology</a:t>
                      </a: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7403201"/>
                  </a:ext>
                </a:extLst>
              </a:tr>
              <a:tr h="78241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 smtClean="0">
                          <a:effectLst/>
                          <a:latin typeface="Georgia" panose="02040502050405020303" pitchFamily="18" charset="0"/>
                        </a:rPr>
                        <a:t>BCBSAware17</a:t>
                      </a:r>
                    </a:p>
                    <a:p>
                      <a:pPr algn="l" fontAlgn="b"/>
                      <a:endParaRPr lang="en-US" sz="2000" b="1" i="0" u="none" strike="noStrike" dirty="0">
                        <a:solidFill>
                          <a:srgbClr val="2F75B5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5303925</a:t>
                      </a: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4616214</a:t>
                      </a: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5167840</a:t>
                      </a: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NA</a:t>
                      </a: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06579057"/>
                  </a:ext>
                </a:extLst>
              </a:tr>
              <a:tr h="92178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 smtClean="0">
                          <a:effectLst/>
                          <a:latin typeface="Georgia" panose="02040502050405020303" pitchFamily="18" charset="0"/>
                        </a:rPr>
                        <a:t>BPAllinaHealthNetwork17</a:t>
                      </a:r>
                      <a:endParaRPr lang="en-US" sz="2000" b="1" i="0" u="none" strike="noStrike" dirty="0">
                        <a:solidFill>
                          <a:srgbClr val="2F75B5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3481431</a:t>
                      </a: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3438080</a:t>
                      </a: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3462957</a:t>
                      </a: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NA</a:t>
                      </a: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9622959"/>
                  </a:ext>
                </a:extLst>
              </a:tr>
              <a:tr h="89346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  <a:latin typeface="Georgia" panose="02040502050405020303" pitchFamily="18" charset="0"/>
                        </a:rPr>
                        <a:t>BPGroupValueNetwork17</a:t>
                      </a:r>
                      <a:endParaRPr lang="en-US" sz="2000" b="1" i="0" u="none" strike="noStrike" dirty="0">
                        <a:solidFill>
                          <a:srgbClr val="2F75B5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4619058</a:t>
                      </a: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4006513</a:t>
                      </a: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4473985</a:t>
                      </a: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NA</a:t>
                      </a: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4405926"/>
                  </a:ext>
                </a:extLst>
              </a:tr>
              <a:tr h="89346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  <a:latin typeface="Georgia" panose="02040502050405020303" pitchFamily="18" charset="0"/>
                        </a:rPr>
                        <a:t>BPMayoClinicHealth17</a:t>
                      </a:r>
                      <a:endParaRPr lang="en-US" sz="2000" b="1" i="0" u="none" strike="noStrike" dirty="0">
                        <a:solidFill>
                          <a:srgbClr val="2F75B5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652816</a:t>
                      </a: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472964</a:t>
                      </a: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632069</a:t>
                      </a: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NA</a:t>
                      </a: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1494323"/>
                  </a:ext>
                </a:extLst>
              </a:tr>
              <a:tr h="89346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  <a:latin typeface="Georgia" panose="02040502050405020303" pitchFamily="18" charset="0"/>
                        </a:rPr>
                        <a:t>BPSanfordHealthNetwork17</a:t>
                      </a:r>
                      <a:endParaRPr lang="en-US" sz="2000" b="1" i="0" u="none" strike="noStrike" dirty="0">
                        <a:solidFill>
                          <a:srgbClr val="2F75B5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621419</a:t>
                      </a: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340908</a:t>
                      </a: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542146</a:t>
                      </a: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NA</a:t>
                      </a: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3393060"/>
                  </a:ext>
                </a:extLst>
              </a:tr>
              <a:tr h="8934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GSGGundersenSmallGroup17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360302</a:t>
                      </a: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NA</a:t>
                      </a: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218012</a:t>
                      </a: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NA</a:t>
                      </a: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9912381"/>
                  </a:ext>
                </a:extLst>
              </a:tr>
            </a:tbl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29946600" y="7224481"/>
            <a:ext cx="12444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eorgia" panose="02040502050405020303" pitchFamily="18" charset="0"/>
              </a:rPr>
              <a:t>Table 2: The availability of services and the number of people actually covered in the plan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9900563" y="14596356"/>
            <a:ext cx="115490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eorgia" panose="02040502050405020303" pitchFamily="18" charset="0"/>
              </a:rPr>
              <a:t>Table 3: Number of people supposedly covered in total and per service according to the plan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544800" y="14146705"/>
            <a:ext cx="11549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eorgia" panose="02040502050405020303" pitchFamily="18" charset="0"/>
              </a:rPr>
              <a:t>Table 1: Provider types and specialties researched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69" t="6921" b="10726"/>
          <a:stretch/>
        </p:blipFill>
        <p:spPr>
          <a:xfrm>
            <a:off x="18573750" y="25880354"/>
            <a:ext cx="8088812" cy="6400800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15544800" y="25598722"/>
            <a:ext cx="11549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eorgia" panose="02040502050405020303" pitchFamily="18" charset="0"/>
              </a:rPr>
              <a:t>Image 1: Child psychiatry providers/clinics outside the metropolitan</a:t>
            </a:r>
          </a:p>
        </p:txBody>
      </p:sp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ical Poster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55A68E73-61CB-4542-8C48-DCBB2482A3D5}" vid="{6A3CA63D-1E3C-4681-8668-89277FEB3FEB}"/>
    </a:ext>
  </a:extLst>
</a:theme>
</file>

<file path=ppt/theme/theme2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1110015-E380-4C53-980C-698226C61C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Poster (blue and brown design)</Template>
  <TotalTime>0</TotalTime>
  <Words>718</Words>
  <Application>Microsoft Office PowerPoint</Application>
  <PresentationFormat>Custom</PresentationFormat>
  <Paragraphs>124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Georgia</vt:lpstr>
      <vt:lpstr>Wingdings</vt:lpstr>
      <vt:lpstr>Medical Poster</vt:lpstr>
      <vt:lpstr>Evaluation of Minnesota Health Insurance  Network Adequacy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2017-04-12T13:55:15Z</dcterms:created>
  <dcterms:modified xsi:type="dcterms:W3CDTF">2019-07-16T19:14:21Z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TC040015519991</vt:lpwstr>
  </property>
</Properties>
</file>